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2"/>
  </p:notesMasterIdLst>
  <p:handoutMasterIdLst>
    <p:handoutMasterId r:id="rId23"/>
  </p:handoutMasterIdLst>
  <p:sldIdLst>
    <p:sldId id="256" r:id="rId3"/>
    <p:sldId id="264" r:id="rId4"/>
    <p:sldId id="257" r:id="rId5"/>
    <p:sldId id="267" r:id="rId6"/>
    <p:sldId id="266" r:id="rId7"/>
    <p:sldId id="291" r:id="rId8"/>
    <p:sldId id="258" r:id="rId9"/>
    <p:sldId id="287" r:id="rId10"/>
    <p:sldId id="259" r:id="rId11"/>
    <p:sldId id="292" r:id="rId12"/>
    <p:sldId id="260" r:id="rId13"/>
    <p:sldId id="276" r:id="rId14"/>
    <p:sldId id="293" r:id="rId15"/>
    <p:sldId id="263" r:id="rId16"/>
    <p:sldId id="294" r:id="rId17"/>
    <p:sldId id="261" r:id="rId18"/>
    <p:sldId id="282" r:id="rId19"/>
    <p:sldId id="279" r:id="rId20"/>
    <p:sldId id="262"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3692"/>
  </p:normalViewPr>
  <p:slideViewPr>
    <p:cSldViewPr snapToGrid="0" snapToObjects="1">
      <p:cViewPr varScale="1">
        <p:scale>
          <a:sx n="63" d="100"/>
          <a:sy n="63" d="100"/>
        </p:scale>
        <p:origin x="752" y="5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871BB-FC01-4CE3-958D-FFFE2B3CD5FF}" type="datetimeFigureOut">
              <a:rPr lang="zh-CN" altLang="en-US" smtClean="0"/>
              <a:t>2020/6/10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4B60B-396C-407B-993E-117D11CD672F}" type="slidenum">
              <a:rPr lang="zh-CN" altLang="en-US" smtClean="0"/>
              <a:t>‹#›</a:t>
            </a:fld>
            <a:endParaRPr lang="zh-CN" altLang="en-US"/>
          </a:p>
        </p:txBody>
      </p:sp>
    </p:spTree>
    <p:extLst>
      <p:ext uri="{BB962C8B-B14F-4D97-AF65-F5344CB8AC3E}">
        <p14:creationId xmlns:p14="http://schemas.microsoft.com/office/powerpoint/2010/main" val="2202365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2020/6/10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等腰三角形 3"/>
          <p:cNvSpPr/>
          <p:nvPr userDrawn="1"/>
        </p:nvSpPr>
        <p:spPr>
          <a:xfrm flipH="1">
            <a:off x="2300385" y="2042694"/>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4"/>
          <p:cNvSpPr/>
          <p:nvPr userDrawn="1"/>
        </p:nvSpPr>
        <p:spPr>
          <a:xfrm flipV="1">
            <a:off x="7918560" y="4382740"/>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p:cNvPicPr>
            <a:picLocks noChangeAspect="1"/>
          </p:cNvPicPr>
          <p:nvPr userDrawn="1"/>
        </p:nvPicPr>
        <p:blipFill rotWithShape="1">
          <a:blip r:embed="rId2"/>
          <a:srcRect l="2266" t="12948" r="2266" b="10678"/>
          <a:stretch/>
        </p:blipFill>
        <p:spPr>
          <a:xfrm>
            <a:off x="2970144" y="393700"/>
            <a:ext cx="6070600" cy="6070600"/>
          </a:xfrm>
          <a:prstGeom prst="ellipse">
            <a:avLst/>
          </a:prstGeom>
        </p:spPr>
      </p:pic>
      <p:sp>
        <p:nvSpPr>
          <p:cNvPr id="3" name="矩形 2"/>
          <p:cNvSpPr/>
          <p:nvPr userDrawn="1"/>
        </p:nvSpPr>
        <p:spPr>
          <a:xfrm>
            <a:off x="2297458" y="2484425"/>
            <a:ext cx="7597083" cy="1919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970213" y="2776538"/>
            <a:ext cx="6003925" cy="1312862"/>
          </a:xfrm>
          <a:prstGeom prst="rect">
            <a:avLst/>
          </a:prstGeom>
        </p:spPr>
        <p:txBody>
          <a:bodyPr/>
          <a:lstStyle>
            <a:lvl1pPr marL="0" indent="0" algn="ctr">
              <a:buNone/>
              <a:defRPr sz="4800"/>
            </a:lvl1pPr>
          </a:lstStyle>
          <a:p>
            <a:pPr algn="ctr"/>
            <a:endParaRPr lang="en-US" altLang="zh-CN" sz="4800" b="1" dirty="0"/>
          </a:p>
        </p:txBody>
      </p:sp>
      <p:sp>
        <p:nvSpPr>
          <p:cNvPr id="11" name="文本占位符 10"/>
          <p:cNvSpPr>
            <a:spLocks noGrp="1"/>
          </p:cNvSpPr>
          <p:nvPr>
            <p:ph type="body" sz="quarter" idx="11"/>
          </p:nvPr>
        </p:nvSpPr>
        <p:spPr>
          <a:xfrm>
            <a:off x="3704299" y="4477968"/>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
        <p:nvSpPr>
          <p:cNvPr id="12" name="文本占位符 10"/>
          <p:cNvSpPr>
            <a:spLocks noGrp="1"/>
          </p:cNvSpPr>
          <p:nvPr>
            <p:ph type="body" sz="quarter" idx="12"/>
          </p:nvPr>
        </p:nvSpPr>
        <p:spPr>
          <a:xfrm>
            <a:off x="3704299" y="4789519"/>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50000" t="12948" r="2266" b="10678"/>
          <a:stretch/>
        </p:blipFill>
        <p:spPr>
          <a:xfrm>
            <a:off x="-1" y="1388533"/>
            <a:ext cx="2269067" cy="4538134"/>
          </a:xfrm>
          <a:prstGeom prst="rect">
            <a:avLst/>
          </a:prstGeom>
        </p:spPr>
      </p:pic>
      <p:sp>
        <p:nvSpPr>
          <p:cNvPr id="4" name="矩形 3"/>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67728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31950" b="94516"/>
          <a:stretch/>
        </p:blipFill>
        <p:spPr>
          <a:xfrm>
            <a:off x="9000067" y="3429000"/>
            <a:ext cx="3191933" cy="3429000"/>
          </a:xfrm>
          <a:prstGeom prst="rect">
            <a:avLst/>
          </a:prstGeom>
        </p:spPr>
      </p:pic>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805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38546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655614"/>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334878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4041960"/>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2" name="文本占位符 251"/>
          <p:cNvSpPr>
            <a:spLocks noGrp="1"/>
          </p:cNvSpPr>
          <p:nvPr>
            <p:ph type="body" sz="quarter" idx="11"/>
          </p:nvPr>
        </p:nvSpPr>
        <p:spPr>
          <a:xfrm>
            <a:off x="7280709" y="258358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3" name="文本占位符 251"/>
          <p:cNvSpPr>
            <a:spLocks noGrp="1"/>
          </p:cNvSpPr>
          <p:nvPr>
            <p:ph type="body" sz="quarter" idx="12"/>
          </p:nvPr>
        </p:nvSpPr>
        <p:spPr>
          <a:xfrm>
            <a:off x="7280709" y="326052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4" name="文本占位符 251"/>
          <p:cNvSpPr>
            <a:spLocks noGrp="1"/>
          </p:cNvSpPr>
          <p:nvPr>
            <p:ph type="body" sz="quarter" idx="13"/>
          </p:nvPr>
        </p:nvSpPr>
        <p:spPr>
          <a:xfrm>
            <a:off x="7280709" y="39652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300853"/>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994026"/>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687199"/>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380372"/>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5" name="文本占位符 251"/>
          <p:cNvSpPr>
            <a:spLocks noGrp="1"/>
          </p:cNvSpPr>
          <p:nvPr>
            <p:ph type="body" sz="quarter" idx="11"/>
          </p:nvPr>
        </p:nvSpPr>
        <p:spPr>
          <a:xfrm>
            <a:off x="7280709" y="223891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6" name="文本占位符 251"/>
          <p:cNvSpPr>
            <a:spLocks noGrp="1"/>
          </p:cNvSpPr>
          <p:nvPr>
            <p:ph type="body" sz="quarter" idx="12"/>
          </p:nvPr>
        </p:nvSpPr>
        <p:spPr>
          <a:xfrm>
            <a:off x="7280709" y="29158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7" name="文本占位符 251"/>
          <p:cNvSpPr>
            <a:spLocks noGrp="1"/>
          </p:cNvSpPr>
          <p:nvPr>
            <p:ph type="body" sz="quarter" idx="13"/>
          </p:nvPr>
        </p:nvSpPr>
        <p:spPr>
          <a:xfrm>
            <a:off x="7280709" y="3620539"/>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8" name="文本占位符 251"/>
          <p:cNvSpPr>
            <a:spLocks noGrp="1"/>
          </p:cNvSpPr>
          <p:nvPr>
            <p:ph type="body" sz="quarter" idx="14"/>
          </p:nvPr>
        </p:nvSpPr>
        <p:spPr>
          <a:xfrm>
            <a:off x="7280709" y="4292938"/>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62232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009661"/>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702834"/>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39600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089180"/>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7823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96298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63992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3344607"/>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40170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46758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30828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1" name="椭圆 250"/>
          <p:cNvSpPr/>
          <p:nvPr userDrawn="1"/>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610100"/>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29955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298900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3678453"/>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50573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3" name="文本占位符 251"/>
          <p:cNvSpPr>
            <a:spLocks noGrp="1"/>
          </p:cNvSpPr>
          <p:nvPr>
            <p:ph type="body" sz="quarter" idx="16"/>
          </p:nvPr>
        </p:nvSpPr>
        <p:spPr>
          <a:xfrm>
            <a:off x="7280709" y="43679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00171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b="92817"/>
          <a:stretch/>
        </p:blipFill>
        <p:spPr>
          <a:xfrm>
            <a:off x="3208866" y="541868"/>
            <a:ext cx="5774268" cy="5774264"/>
          </a:xfrm>
          <a:prstGeom prst="rect">
            <a:avLst/>
          </a:prstGeom>
        </p:spPr>
      </p:pic>
      <p:sp>
        <p:nvSpPr>
          <p:cNvPr id="6" name="文本占位符 5"/>
          <p:cNvSpPr>
            <a:spLocks noGrp="1"/>
          </p:cNvSpPr>
          <p:nvPr>
            <p:ph type="body" sz="quarter" idx="11"/>
          </p:nvPr>
        </p:nvSpPr>
        <p:spPr>
          <a:xfrm>
            <a:off x="4385865" y="2980266"/>
            <a:ext cx="3420269" cy="897467"/>
          </a:xfrm>
          <a:prstGeom prst="rect">
            <a:avLst/>
          </a:prstGeom>
          <a:ln>
            <a:noFill/>
          </a:ln>
        </p:spPr>
        <p:txBody>
          <a:bodyPr/>
          <a:lstStyle>
            <a:lvl1pPr marL="0" indent="0" algn="ctr">
              <a:buNone/>
              <a:defRPr sz="6000" b="1">
                <a:ln w="6350">
                  <a:solidFill>
                    <a:schemeClr val="tx1">
                      <a:lumMod val="75000"/>
                      <a:lumOff val="25000"/>
                    </a:schemeClr>
                  </a:solidFill>
                </a:ln>
                <a:solidFill>
                  <a:schemeClr val="accent1"/>
                </a:solidFill>
              </a:defRPr>
            </a:lvl1pPr>
          </a:lstStyle>
          <a:p>
            <a:pPr lvl="0"/>
            <a:endParaRPr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762000" y="0"/>
            <a:ext cx="5079999" cy="5418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占位符 5"/>
          <p:cNvSpPr>
            <a:spLocks noGrp="1"/>
          </p:cNvSpPr>
          <p:nvPr>
            <p:ph type="body" sz="quarter" idx="10"/>
          </p:nvPr>
        </p:nvSpPr>
        <p:spPr>
          <a:xfrm>
            <a:off x="833967" y="51718"/>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266" t="29452" r="25122" b="10679"/>
          <a:stretch/>
        </p:blipFill>
        <p:spPr>
          <a:xfrm>
            <a:off x="9152467" y="-1"/>
            <a:ext cx="3039533" cy="3132667"/>
          </a:xfrm>
          <a:prstGeom prst="rect">
            <a:avLst/>
          </a:prstGeom>
        </p:spPr>
      </p:pic>
      <p:sp>
        <p:nvSpPr>
          <p:cNvPr id="3" name="矩形 2"/>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755470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50000" b="92817"/>
          <a:stretch/>
        </p:blipFill>
        <p:spPr>
          <a:xfrm>
            <a:off x="8970432" y="207434"/>
            <a:ext cx="3221568" cy="6443132"/>
          </a:xfrm>
          <a:prstGeom prst="rect">
            <a:avLst/>
          </a:prstGeom>
        </p:spPr>
      </p:pic>
      <p:sp>
        <p:nvSpPr>
          <p:cNvPr id="6" name="矩形 5"/>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89912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92" r:id="rId3"/>
    <p:sldLayoutId id="2147483693" r:id="rId4"/>
    <p:sldLayoutId id="2147483694" r:id="rId5"/>
    <p:sldLayoutId id="2147483684" r:id="rId6"/>
    <p:sldLayoutId id="2147483662" r:id="rId7"/>
    <p:sldLayoutId id="2147483687" r:id="rId8"/>
    <p:sldLayoutId id="2147483688" r:id="rId9"/>
    <p:sldLayoutId id="2147483689" r:id="rId10"/>
    <p:sldLayoutId id="2147483690" r:id="rId11"/>
    <p:sldLayoutId id="2147483691"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tm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solidFill>
                  <a:schemeClr val="tx1">
                    <a:lumMod val="85000"/>
                    <a:lumOff val="15000"/>
                  </a:schemeClr>
                </a:solidFill>
                <a:cs typeface="+mn-ea"/>
                <a:sym typeface="+mn-lt"/>
              </a:rPr>
              <a:t>综合课程设计</a:t>
            </a:r>
            <a:endParaRPr lang="en-US" altLang="zh-CN" b="1" dirty="0">
              <a:solidFill>
                <a:schemeClr val="tx1">
                  <a:lumMod val="85000"/>
                  <a:lumOff val="15000"/>
                </a:schemeClr>
              </a:solidFill>
              <a:cs typeface="+mn-ea"/>
              <a:sym typeface="+mn-lt"/>
            </a:endParaRPr>
          </a:p>
          <a:p>
            <a:r>
              <a:rPr lang="zh-CN" altLang="en-US" b="1" dirty="0">
                <a:solidFill>
                  <a:schemeClr val="tx1">
                    <a:lumMod val="85000"/>
                    <a:lumOff val="15000"/>
                  </a:schemeClr>
                </a:solidFill>
                <a:cs typeface="+mn-ea"/>
                <a:sym typeface="+mn-lt"/>
              </a:rPr>
              <a:t>找不同游戏</a:t>
            </a:r>
            <a:endParaRPr lang="en-US" altLang="zh-CN" b="1" dirty="0">
              <a:solidFill>
                <a:schemeClr val="tx1">
                  <a:lumMod val="85000"/>
                  <a:lumOff val="15000"/>
                </a:schemeClr>
              </a:solidFill>
              <a:cs typeface="+mn-ea"/>
              <a:sym typeface="+mn-lt"/>
            </a:endParaRP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指导老师：戴波</a:t>
            </a:r>
            <a:r>
              <a:rPr lang="en-US" altLang="zh-CN" dirty="0">
                <a:latin typeface="+mn-lt"/>
                <a:cs typeface="+mn-ea"/>
                <a:sym typeface="+mn-lt"/>
              </a:rPr>
              <a:t>  </a:t>
            </a:r>
            <a:r>
              <a:rPr lang="zh-CN" altLang="en-US" dirty="0">
                <a:latin typeface="+mn-lt"/>
                <a:cs typeface="+mn-ea"/>
                <a:sym typeface="+mn-lt"/>
              </a:rPr>
              <a:t>报告人：王瀚祥</a:t>
            </a:r>
            <a:endParaRPr lang="en-US" altLang="zh-CN" dirty="0">
              <a:latin typeface="+mn-lt"/>
              <a:cs typeface="+mn-ea"/>
              <a:sym typeface="+mn-lt"/>
            </a:endParaRPr>
          </a:p>
        </p:txBody>
      </p:sp>
    </p:spTree>
    <p:extLst>
      <p:ext uri="{BB962C8B-B14F-4D97-AF65-F5344CB8AC3E}">
        <p14:creationId xmlns:p14="http://schemas.microsoft.com/office/powerpoint/2010/main" val="11846870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Three Game</a:t>
            </a:r>
            <a:endParaRPr lang="zh-CN" altLang="en-US" b="1" dirty="0">
              <a:cs typeface="+mn-ea"/>
              <a:sym typeface="+mn-lt"/>
            </a:endParaRPr>
          </a:p>
        </p:txBody>
      </p:sp>
      <p:grpSp>
        <p:nvGrpSpPr>
          <p:cNvPr id="9" name="组合 8"/>
          <p:cNvGrpSpPr/>
          <p:nvPr/>
        </p:nvGrpSpPr>
        <p:grpSpPr>
          <a:xfrm>
            <a:off x="3323965" y="3942883"/>
            <a:ext cx="5547518" cy="591395"/>
            <a:chOff x="3323965" y="3942883"/>
            <a:chExt cx="5547518" cy="591395"/>
          </a:xfrm>
        </p:grpSpPr>
        <p:cxnSp>
          <p:nvCxnSpPr>
            <p:cNvPr id="103" name="Elbow Connector 72"/>
            <p:cNvCxnSpPr/>
            <p:nvPr/>
          </p:nvCxnSpPr>
          <p:spPr>
            <a:xfrm rot="5400000" flipH="1" flipV="1">
              <a:off x="6091374" y="1754169"/>
              <a:ext cx="12700" cy="5547518"/>
            </a:xfrm>
            <a:prstGeom prst="bentConnector3">
              <a:avLst>
                <a:gd name="adj1" fmla="val 1800000"/>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73"/>
            <p:cNvCxnSpPr>
              <a:stCxn id="89" idx="4"/>
            </p:cNvCxnSpPr>
            <p:nvPr/>
          </p:nvCxnSpPr>
          <p:spPr>
            <a:xfrm>
              <a:off x="6096000" y="3942883"/>
              <a:ext cx="0" cy="352892"/>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8" name="组合 7"/>
          <p:cNvGrpSpPr/>
          <p:nvPr/>
        </p:nvGrpSpPr>
        <p:grpSpPr>
          <a:xfrm>
            <a:off x="4763356" y="1277595"/>
            <a:ext cx="2665288" cy="2665288"/>
            <a:chOff x="4763356" y="1277595"/>
            <a:chExt cx="2665288" cy="2665288"/>
          </a:xfrm>
        </p:grpSpPr>
        <p:sp>
          <p:nvSpPr>
            <p:cNvPr id="89" name="Oval 50"/>
            <p:cNvSpPr/>
            <p:nvPr/>
          </p:nvSpPr>
          <p:spPr>
            <a:xfrm>
              <a:off x="4763356" y="1277595"/>
              <a:ext cx="2665288" cy="2665288"/>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nvGrpSpPr>
            <p:cNvPr id="90" name="Group 51"/>
            <p:cNvGrpSpPr/>
            <p:nvPr/>
          </p:nvGrpSpPr>
          <p:grpSpPr>
            <a:xfrm>
              <a:off x="5152704" y="1384249"/>
              <a:ext cx="1876783" cy="2512804"/>
              <a:chOff x="3578894" y="932283"/>
              <a:chExt cx="2041163" cy="2732892"/>
            </a:xfrm>
          </p:grpSpPr>
          <p:sp>
            <p:nvSpPr>
              <p:cNvPr id="91" name="Arc 52"/>
              <p:cNvSpPr/>
              <p:nvPr/>
            </p:nvSpPr>
            <p:spPr>
              <a:xfrm rot="7200000">
                <a:off x="3578894" y="1251916"/>
                <a:ext cx="2041163" cy="2041163"/>
              </a:xfrm>
              <a:prstGeom prst="arc">
                <a:avLst>
                  <a:gd name="adj1" fmla="val 8709740"/>
                  <a:gd name="adj2" fmla="val 20385626"/>
                </a:avLst>
              </a:prstGeom>
              <a:ln w="307975">
                <a:solidFill>
                  <a:schemeClr val="accent1">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92"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93"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94" name="Isosceles Triangle 62"/>
              <p:cNvSpPr/>
              <p:nvPr/>
            </p:nvSpPr>
            <p:spPr>
              <a:xfrm rot="16200000">
                <a:off x="4086009" y="3040044"/>
                <a:ext cx="754226" cy="49603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118" name="矩形 117"/>
            <p:cNvSpPr/>
            <p:nvPr/>
          </p:nvSpPr>
          <p:spPr>
            <a:xfrm>
              <a:off x="5386395" y="2339949"/>
              <a:ext cx="1449436"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Century Gothic"/>
                  <a:ea typeface="微软雅黑"/>
                  <a:cs typeface="+mn-ea"/>
                  <a:sym typeface="+mn-lt"/>
                </a:rPr>
                <a:t>Game</a:t>
              </a:r>
            </a:p>
          </p:txBody>
        </p:sp>
      </p:grpSp>
      <p:grpSp>
        <p:nvGrpSpPr>
          <p:cNvPr id="5" name="组合 4"/>
          <p:cNvGrpSpPr/>
          <p:nvPr/>
        </p:nvGrpSpPr>
        <p:grpSpPr>
          <a:xfrm>
            <a:off x="7582412" y="2020877"/>
            <a:ext cx="3718148" cy="1849096"/>
            <a:chOff x="7582412" y="2020877"/>
            <a:chExt cx="3718148" cy="1849096"/>
          </a:xfrm>
        </p:grpSpPr>
        <p:sp>
          <p:nvSpPr>
            <p:cNvPr id="114" name="Oval 62"/>
            <p:cNvSpPr>
              <a:spLocks noChangeArrowheads="1"/>
            </p:cNvSpPr>
            <p:nvPr/>
          </p:nvSpPr>
          <p:spPr bwMode="auto">
            <a:xfrm>
              <a:off x="7582412" y="2242048"/>
              <a:ext cx="738739" cy="736380"/>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微软雅黑"/>
                <a:cs typeface="+mn-ea"/>
                <a:sym typeface="+mn-lt"/>
              </a:endParaRPr>
            </a:p>
          </p:txBody>
        </p:sp>
        <p:sp>
          <p:nvSpPr>
            <p:cNvPr id="119" name="矩形 118"/>
            <p:cNvSpPr/>
            <p:nvPr/>
          </p:nvSpPr>
          <p:spPr>
            <a:xfrm>
              <a:off x="8580771" y="2020877"/>
              <a:ext cx="1938351" cy="400110"/>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sz="2000" b="1" dirty="0" err="1">
                  <a:solidFill>
                    <a:srgbClr val="000000">
                      <a:lumMod val="85000"/>
                      <a:lumOff val="15000"/>
                    </a:srgbClr>
                  </a:solidFill>
                  <a:latin typeface="Century Gothic"/>
                  <a:ea typeface="微软雅黑"/>
                  <a:cs typeface="+mn-ea"/>
                  <a:sym typeface="+mn-lt"/>
                </a:rPr>
                <a:t>Event_handler</a:t>
              </a:r>
              <a:endParaRPr kumimoji="0" lang="zh-CN" altLang="en-US" sz="20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20" name="矩形 119"/>
            <p:cNvSpPr/>
            <p:nvPr/>
          </p:nvSpPr>
          <p:spPr>
            <a:xfrm>
              <a:off x="8433622" y="2361098"/>
              <a:ext cx="2866938" cy="1508875"/>
            </a:xfrm>
            <a:prstGeom prst="rect">
              <a:avLst/>
            </a:prstGeom>
          </p:spPr>
          <p:txBody>
            <a:bodyPr wrap="square">
              <a:spAutoFit/>
            </a:bodyPr>
            <a:lstStyle/>
            <a:p>
              <a:pPr lvl="0" algn="just" defTabSz="609585">
                <a:lnSpc>
                  <a:spcPct val="130000"/>
                </a:lnSpc>
              </a:pPr>
              <a:r>
                <a:rPr lang="zh-CN" altLang="en-US" sz="1200" dirty="0">
                  <a:solidFill>
                    <a:srgbClr val="000000">
                      <a:lumMod val="85000"/>
                      <a:lumOff val="15000"/>
                    </a:srgbClr>
                  </a:solidFill>
                  <a:cs typeface="+mn-ea"/>
                  <a:sym typeface="+mn-lt"/>
                </a:rPr>
                <a:t>进行事件捕获，在本游戏中设置了鼠标按下事件捕获、退出事件捕获和计时器事件捕获。其中鼠标事件捕获也有许多不同情况需要判定，如何时可以点击关卡内元素，何时可以点击</a:t>
              </a:r>
              <a:r>
                <a:rPr lang="en-US" altLang="zh-CN" sz="1200" dirty="0">
                  <a:solidFill>
                    <a:srgbClr val="000000">
                      <a:lumMod val="85000"/>
                      <a:lumOff val="15000"/>
                    </a:srgbClr>
                  </a:solidFill>
                  <a:cs typeface="+mn-ea"/>
                  <a:sym typeface="+mn-lt"/>
                </a:rPr>
                <a:t>CONTINUE</a:t>
              </a:r>
              <a:r>
                <a:rPr lang="zh-CN" altLang="en-US" sz="1200" dirty="0">
                  <a:solidFill>
                    <a:srgbClr val="000000">
                      <a:lumMod val="85000"/>
                      <a:lumOff val="15000"/>
                    </a:srgbClr>
                  </a:solidFill>
                  <a:cs typeface="+mn-ea"/>
                  <a:sym typeface="+mn-lt"/>
                </a:rPr>
                <a:t>按钮等。</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grpSp>
      <p:grpSp>
        <p:nvGrpSpPr>
          <p:cNvPr id="4" name="组合 3"/>
          <p:cNvGrpSpPr/>
          <p:nvPr/>
        </p:nvGrpSpPr>
        <p:grpSpPr>
          <a:xfrm>
            <a:off x="815691" y="2020877"/>
            <a:ext cx="3793897" cy="1609030"/>
            <a:chOff x="815691" y="2020877"/>
            <a:chExt cx="3793897" cy="1609030"/>
          </a:xfrm>
        </p:grpSpPr>
        <p:sp>
          <p:nvSpPr>
            <p:cNvPr id="73" name="Oval 62"/>
            <p:cNvSpPr>
              <a:spLocks noChangeArrowheads="1"/>
            </p:cNvSpPr>
            <p:nvPr/>
          </p:nvSpPr>
          <p:spPr bwMode="auto">
            <a:xfrm>
              <a:off x="3870849" y="2242048"/>
              <a:ext cx="738739" cy="7363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微软雅黑"/>
                <a:cs typeface="+mn-ea"/>
                <a:sym typeface="+mn-lt"/>
              </a:endParaRPr>
            </a:p>
          </p:txBody>
        </p:sp>
        <p:sp>
          <p:nvSpPr>
            <p:cNvPr id="121" name="矩形 120"/>
            <p:cNvSpPr/>
            <p:nvPr/>
          </p:nvSpPr>
          <p:spPr>
            <a:xfrm>
              <a:off x="1562337" y="2020877"/>
              <a:ext cx="2004075" cy="400110"/>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sz="2000" b="1" dirty="0" err="1">
                  <a:solidFill>
                    <a:srgbClr val="000000">
                      <a:lumMod val="85000"/>
                      <a:lumOff val="15000"/>
                    </a:srgbClr>
                  </a:solidFill>
                  <a:latin typeface="Century Gothic"/>
                  <a:ea typeface="微软雅黑"/>
                  <a:cs typeface="+mn-ea"/>
                  <a:sym typeface="+mn-lt"/>
                </a:rPr>
                <a:t>Update_sprites</a:t>
              </a:r>
              <a:endParaRPr kumimoji="0" lang="zh-CN" altLang="en-US" sz="20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22" name="矩形 121"/>
            <p:cNvSpPr/>
            <p:nvPr/>
          </p:nvSpPr>
          <p:spPr>
            <a:xfrm>
              <a:off x="815691" y="2361098"/>
              <a:ext cx="2866938" cy="1268809"/>
            </a:xfrm>
            <a:prstGeom prst="rect">
              <a:avLst/>
            </a:prstGeom>
          </p:spPr>
          <p:txBody>
            <a:bodyPr wrap="square">
              <a:spAutoFit/>
            </a:bodyPr>
            <a:lstStyle/>
            <a:p>
              <a:pPr lvl="0" algn="just" defTabSz="609585">
                <a:lnSpc>
                  <a:spcPct val="130000"/>
                </a:lnSpc>
                <a:defRPr/>
              </a:pPr>
              <a:r>
                <a:rPr lang="zh-CN" altLang="en-US" sz="1200" dirty="0">
                  <a:solidFill>
                    <a:srgbClr val="000000">
                      <a:lumMod val="85000"/>
                      <a:lumOff val="15000"/>
                    </a:srgbClr>
                  </a:solidFill>
                  <a:cs typeface="+mn-ea"/>
                  <a:sym typeface="+mn-lt"/>
                </a:rPr>
                <a:t>更新每个关卡中精灵的位置，并将精灵组绘制在游戏屏幕上。其中有大量条件判定来满足不同的操作需求，比如满足第一关通过且第二关尚未开始的条件下对第二关进行更新。</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grpSp>
      <p:sp>
        <p:nvSpPr>
          <p:cNvPr id="123" name="矩形 122"/>
          <p:cNvSpPr/>
          <p:nvPr/>
        </p:nvSpPr>
        <p:spPr>
          <a:xfrm>
            <a:off x="1634724" y="4521578"/>
            <a:ext cx="3378481" cy="422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CN" dirty="0" err="1">
                <a:solidFill>
                  <a:srgbClr val="000000">
                    <a:lumMod val="85000"/>
                    <a:lumOff val="15000"/>
                  </a:srgbClr>
                </a:solidFill>
                <a:latin typeface="Century Gothic"/>
                <a:ea typeface="微软雅黑"/>
                <a:cs typeface="+mn-ea"/>
                <a:sym typeface="+mn-lt"/>
              </a:rPr>
              <a:t>init</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25" name="矩形 124"/>
          <p:cNvSpPr/>
          <p:nvPr/>
        </p:nvSpPr>
        <p:spPr>
          <a:xfrm>
            <a:off x="1634723" y="4952106"/>
            <a:ext cx="3378481" cy="788677"/>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zh-CN" altLang="en-US" sz="1200" dirty="0">
                <a:solidFill>
                  <a:srgbClr val="000000">
                    <a:lumMod val="85000"/>
                    <a:lumOff val="15000"/>
                  </a:srgbClr>
                </a:solidFill>
                <a:latin typeface="Century Gothic"/>
                <a:ea typeface="微软雅黑"/>
                <a:cs typeface="+mn-ea"/>
                <a:sym typeface="+mn-lt"/>
              </a:rPr>
              <a:t>初始化</a:t>
            </a:r>
            <a:r>
              <a:rPr lang="en-US" altLang="zh-CN" sz="1200" dirty="0">
                <a:solidFill>
                  <a:srgbClr val="000000">
                    <a:lumMod val="85000"/>
                    <a:lumOff val="15000"/>
                  </a:srgbClr>
                </a:solidFill>
                <a:latin typeface="Century Gothic"/>
                <a:ea typeface="微软雅黑"/>
                <a:cs typeface="+mn-ea"/>
                <a:sym typeface="+mn-lt"/>
              </a:rPr>
              <a:t>Game</a:t>
            </a:r>
            <a:r>
              <a:rPr lang="zh-CN" altLang="en-US" sz="1200" dirty="0">
                <a:solidFill>
                  <a:srgbClr val="000000">
                    <a:lumMod val="85000"/>
                    <a:lumOff val="15000"/>
                  </a:srgbClr>
                </a:solidFill>
                <a:latin typeface="Century Gothic"/>
                <a:ea typeface="微软雅黑"/>
                <a:cs typeface="+mn-ea"/>
                <a:sym typeface="+mn-lt"/>
              </a:rPr>
              <a:t>中的各项属性，并创建游戏屏幕，调用</a:t>
            </a:r>
            <a:r>
              <a:rPr lang="en-US" altLang="zh-CN" sz="1200" dirty="0" err="1">
                <a:solidFill>
                  <a:srgbClr val="000000">
                    <a:lumMod val="85000"/>
                    <a:lumOff val="15000"/>
                  </a:srgbClr>
                </a:solidFill>
                <a:latin typeface="Century Gothic"/>
                <a:ea typeface="微软雅黑"/>
                <a:cs typeface="+mn-ea"/>
                <a:sym typeface="+mn-lt"/>
              </a:rPr>
              <a:t>create_sprites</a:t>
            </a:r>
            <a:r>
              <a:rPr lang="zh-CN" altLang="en-US" sz="1200" dirty="0">
                <a:solidFill>
                  <a:srgbClr val="000000">
                    <a:lumMod val="85000"/>
                    <a:lumOff val="15000"/>
                  </a:srgbClr>
                </a:solidFill>
                <a:latin typeface="Century Gothic"/>
                <a:ea typeface="微软雅黑"/>
                <a:cs typeface="+mn-ea"/>
                <a:sym typeface="+mn-lt"/>
              </a:rPr>
              <a:t>创建游戏需要的所有图像元素。</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24" name="矩形 123"/>
          <p:cNvSpPr/>
          <p:nvPr/>
        </p:nvSpPr>
        <p:spPr>
          <a:xfrm>
            <a:off x="7182242" y="4513956"/>
            <a:ext cx="3378481" cy="422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lumMod val="85000"/>
                    <a:lumOff val="15000"/>
                  </a:srgbClr>
                </a:solidFill>
                <a:effectLst/>
                <a:uLnTx/>
                <a:uFillTx/>
                <a:latin typeface="Century Gothic"/>
                <a:ea typeface="微软雅黑"/>
                <a:cs typeface="+mn-ea"/>
                <a:sym typeface="+mn-lt"/>
              </a:rPr>
              <a:t>Create_sprites</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26" name="矩形 125"/>
          <p:cNvSpPr/>
          <p:nvPr/>
        </p:nvSpPr>
        <p:spPr>
          <a:xfrm>
            <a:off x="7182242" y="4952106"/>
            <a:ext cx="3378481" cy="308546"/>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创建游戏内的所有图像精灵。</a:t>
            </a:r>
          </a:p>
        </p:txBody>
      </p:sp>
      <p:sp>
        <p:nvSpPr>
          <p:cNvPr id="6" name="TextBox 5">
            <a:extLst>
              <a:ext uri="{FF2B5EF4-FFF2-40B4-BE49-F238E27FC236}">
                <a16:creationId xmlns:a16="http://schemas.microsoft.com/office/drawing/2014/main" id="{AA4D63BA-0DBC-45E0-A844-B93478E07AFD}"/>
              </a:ext>
            </a:extLst>
          </p:cNvPr>
          <p:cNvSpPr txBox="1"/>
          <p:nvPr/>
        </p:nvSpPr>
        <p:spPr>
          <a:xfrm>
            <a:off x="3802262" y="2278393"/>
            <a:ext cx="734108" cy="646331"/>
          </a:xfrm>
          <a:prstGeom prst="rect">
            <a:avLst/>
          </a:prstGeom>
          <a:noFill/>
        </p:spPr>
        <p:txBody>
          <a:bodyPr wrap="square" rtlCol="0">
            <a:spAutoFit/>
          </a:bodyPr>
          <a:lstStyle/>
          <a:p>
            <a:r>
              <a:rPr lang="en-US" altLang="zh-CN" sz="2400" dirty="0"/>
              <a:t>  </a:t>
            </a:r>
            <a:r>
              <a:rPr lang="en-US" altLang="zh-CN" sz="3600" b="1" dirty="0">
                <a:latin typeface="Broadway" panose="04040905080B02020502" pitchFamily="82" charset="0"/>
              </a:rPr>
              <a:t>U</a:t>
            </a:r>
            <a:endParaRPr lang="zh-CN" altLang="en-US" sz="3600" b="1" dirty="0">
              <a:latin typeface="Broadway" panose="04040905080B02020502" pitchFamily="82" charset="0"/>
            </a:endParaRPr>
          </a:p>
        </p:txBody>
      </p:sp>
      <p:sp>
        <p:nvSpPr>
          <p:cNvPr id="34" name="TextBox 33">
            <a:extLst>
              <a:ext uri="{FF2B5EF4-FFF2-40B4-BE49-F238E27FC236}">
                <a16:creationId xmlns:a16="http://schemas.microsoft.com/office/drawing/2014/main" id="{0552A3EF-01C4-4D75-8FE9-C1E04865EB94}"/>
              </a:ext>
            </a:extLst>
          </p:cNvPr>
          <p:cNvSpPr txBox="1"/>
          <p:nvPr/>
        </p:nvSpPr>
        <p:spPr>
          <a:xfrm>
            <a:off x="7526730" y="2255115"/>
            <a:ext cx="734108" cy="646331"/>
          </a:xfrm>
          <a:prstGeom prst="rect">
            <a:avLst/>
          </a:prstGeom>
          <a:noFill/>
        </p:spPr>
        <p:txBody>
          <a:bodyPr wrap="square" rtlCol="0">
            <a:spAutoFit/>
          </a:bodyPr>
          <a:lstStyle/>
          <a:p>
            <a:r>
              <a:rPr lang="en-US" altLang="zh-CN" sz="2400" dirty="0"/>
              <a:t>  </a:t>
            </a:r>
            <a:r>
              <a:rPr lang="en-US" altLang="zh-CN" sz="3600" b="1" dirty="0">
                <a:latin typeface="Broadway" panose="04040905080B02020502" pitchFamily="82" charset="0"/>
              </a:rPr>
              <a:t>E</a:t>
            </a:r>
            <a:endParaRPr lang="zh-CN" altLang="en-US" sz="3600" b="1" dirty="0">
              <a:latin typeface="Broadway" panose="04040905080B02020502" pitchFamily="82" charset="0"/>
            </a:endParaRPr>
          </a:p>
        </p:txBody>
      </p:sp>
      <p:pic>
        <p:nvPicPr>
          <p:cNvPr id="7" name="Picture 6">
            <a:extLst>
              <a:ext uri="{FF2B5EF4-FFF2-40B4-BE49-F238E27FC236}">
                <a16:creationId xmlns:a16="http://schemas.microsoft.com/office/drawing/2014/main" id="{57AFE0DE-34C7-48B6-879D-97025116A124}"/>
              </a:ext>
            </a:extLst>
          </p:cNvPr>
          <p:cNvPicPr>
            <a:picLocks noChangeAspect="1"/>
          </p:cNvPicPr>
          <p:nvPr/>
        </p:nvPicPr>
        <p:blipFill>
          <a:blip r:embed="rId2"/>
          <a:stretch>
            <a:fillRect/>
          </a:stretch>
        </p:blipFill>
        <p:spPr>
          <a:xfrm>
            <a:off x="370249" y="1590311"/>
            <a:ext cx="2242469" cy="316365"/>
          </a:xfrm>
          <a:prstGeom prst="rect">
            <a:avLst/>
          </a:prstGeom>
        </p:spPr>
      </p:pic>
      <p:pic>
        <p:nvPicPr>
          <p:cNvPr id="11" name="Picture 10">
            <a:extLst>
              <a:ext uri="{FF2B5EF4-FFF2-40B4-BE49-F238E27FC236}">
                <a16:creationId xmlns:a16="http://schemas.microsoft.com/office/drawing/2014/main" id="{F1F76150-9093-48F2-A04B-D1065DCADB80}"/>
              </a:ext>
            </a:extLst>
          </p:cNvPr>
          <p:cNvPicPr>
            <a:picLocks noChangeAspect="1"/>
          </p:cNvPicPr>
          <p:nvPr/>
        </p:nvPicPr>
        <p:blipFill>
          <a:blip r:embed="rId3"/>
          <a:stretch>
            <a:fillRect/>
          </a:stretch>
        </p:blipFill>
        <p:spPr>
          <a:xfrm>
            <a:off x="370249" y="2320358"/>
            <a:ext cx="5812380" cy="325789"/>
          </a:xfrm>
          <a:prstGeom prst="rect">
            <a:avLst/>
          </a:prstGeom>
        </p:spPr>
      </p:pic>
      <p:pic>
        <p:nvPicPr>
          <p:cNvPr id="13" name="Picture 12">
            <a:extLst>
              <a:ext uri="{FF2B5EF4-FFF2-40B4-BE49-F238E27FC236}">
                <a16:creationId xmlns:a16="http://schemas.microsoft.com/office/drawing/2014/main" id="{87E42D26-A601-4752-8091-A56E82BD5102}"/>
              </a:ext>
            </a:extLst>
          </p:cNvPr>
          <p:cNvPicPr>
            <a:picLocks noChangeAspect="1"/>
          </p:cNvPicPr>
          <p:nvPr/>
        </p:nvPicPr>
        <p:blipFill>
          <a:blip r:embed="rId4"/>
          <a:stretch>
            <a:fillRect/>
          </a:stretch>
        </p:blipFill>
        <p:spPr>
          <a:xfrm>
            <a:off x="370249" y="3004253"/>
            <a:ext cx="7146772" cy="289274"/>
          </a:xfrm>
          <a:prstGeom prst="rect">
            <a:avLst/>
          </a:prstGeom>
        </p:spPr>
      </p:pic>
      <p:pic>
        <p:nvPicPr>
          <p:cNvPr id="15" name="Picture 14">
            <a:extLst>
              <a:ext uri="{FF2B5EF4-FFF2-40B4-BE49-F238E27FC236}">
                <a16:creationId xmlns:a16="http://schemas.microsoft.com/office/drawing/2014/main" id="{D7EE7854-E7E5-4AD5-B854-C487EB6D1E09}"/>
              </a:ext>
            </a:extLst>
          </p:cNvPr>
          <p:cNvPicPr>
            <a:picLocks noChangeAspect="1"/>
          </p:cNvPicPr>
          <p:nvPr/>
        </p:nvPicPr>
        <p:blipFill>
          <a:blip r:embed="rId5"/>
          <a:stretch>
            <a:fillRect/>
          </a:stretch>
        </p:blipFill>
        <p:spPr>
          <a:xfrm>
            <a:off x="7636654" y="1364280"/>
            <a:ext cx="4859088" cy="2563733"/>
          </a:xfrm>
          <a:prstGeom prst="rect">
            <a:avLst/>
          </a:prstGeom>
        </p:spPr>
      </p:pic>
      <p:pic>
        <p:nvPicPr>
          <p:cNvPr id="17" name="Picture 16">
            <a:extLst>
              <a:ext uri="{FF2B5EF4-FFF2-40B4-BE49-F238E27FC236}">
                <a16:creationId xmlns:a16="http://schemas.microsoft.com/office/drawing/2014/main" id="{7DBF6103-77E3-4886-A8B5-4B45B8ACE102}"/>
              </a:ext>
            </a:extLst>
          </p:cNvPr>
          <p:cNvPicPr>
            <a:picLocks noChangeAspect="1"/>
          </p:cNvPicPr>
          <p:nvPr/>
        </p:nvPicPr>
        <p:blipFill>
          <a:blip r:embed="rId6"/>
          <a:stretch>
            <a:fillRect/>
          </a:stretch>
        </p:blipFill>
        <p:spPr>
          <a:xfrm>
            <a:off x="7662334" y="1349085"/>
            <a:ext cx="4651585" cy="2529283"/>
          </a:xfrm>
          <a:prstGeom prst="rect">
            <a:avLst/>
          </a:prstGeom>
        </p:spPr>
      </p:pic>
    </p:spTree>
    <p:extLst>
      <p:ext uri="{BB962C8B-B14F-4D97-AF65-F5344CB8AC3E}">
        <p14:creationId xmlns:p14="http://schemas.microsoft.com/office/powerpoint/2010/main" val="26929543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4</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a:xfrm>
            <a:off x="3539132" y="2980266"/>
            <a:ext cx="5113735" cy="897467"/>
          </a:xfrm>
        </p:spPr>
        <p:txBody>
          <a:bodyPr/>
          <a:lstStyle/>
          <a:p>
            <a:r>
              <a:rPr kumimoji="1" lang="en-US" altLang="zh-CN" dirty="0" err="1">
                <a:cs typeface="+mn-ea"/>
                <a:sym typeface="+mn-lt"/>
              </a:rPr>
              <a:t>ImageSprite</a:t>
            </a:r>
            <a:endParaRPr kumimoji="1" lang="zh-CN" altLang="en-US" dirty="0">
              <a:cs typeface="+mn-ea"/>
              <a:sym typeface="+mn-lt"/>
            </a:endParaRPr>
          </a:p>
        </p:txBody>
      </p:sp>
    </p:spTree>
    <p:extLst>
      <p:ext uri="{BB962C8B-B14F-4D97-AF65-F5344CB8AC3E}">
        <p14:creationId xmlns:p14="http://schemas.microsoft.com/office/powerpoint/2010/main" val="34532093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a:t>
            </a:r>
            <a:r>
              <a:rPr lang="en-US" altLang="zh-CN" b="1" dirty="0" err="1">
                <a:cs typeface="+mn-ea"/>
                <a:sym typeface="+mn-lt"/>
              </a:rPr>
              <a:t>ImageSprite</a:t>
            </a:r>
            <a:endParaRPr lang="zh-CN" altLang="en-US" b="1" dirty="0">
              <a:cs typeface="+mn-ea"/>
              <a:sym typeface="+mn-lt"/>
            </a:endParaRPr>
          </a:p>
        </p:txBody>
      </p:sp>
      <p:sp>
        <p:nvSpPr>
          <p:cNvPr id="9" name="任意多边形 8"/>
          <p:cNvSpPr/>
          <p:nvPr/>
        </p:nvSpPr>
        <p:spPr>
          <a:xfrm>
            <a:off x="5560482" y="3194119"/>
            <a:ext cx="2502590" cy="2502590"/>
          </a:xfrm>
          <a:custGeom>
            <a:avLst/>
            <a:gdLst>
              <a:gd name="connsiteX0" fmla="*/ 1776349 w 2502590"/>
              <a:gd name="connsiteY0" fmla="*/ 399009 h 2502590"/>
              <a:gd name="connsiteX1" fmla="*/ 1971011 w 2502590"/>
              <a:gd name="connsiteY1" fmla="*/ 235660 h 2502590"/>
              <a:gd name="connsiteX2" fmla="*/ 2126523 w 2502590"/>
              <a:gd name="connsiteY2" fmla="*/ 366150 h 2502590"/>
              <a:gd name="connsiteX3" fmla="*/ 1999458 w 2502590"/>
              <a:gd name="connsiteY3" fmla="*/ 586220 h 2502590"/>
              <a:gd name="connsiteX4" fmla="*/ 2201349 w 2502590"/>
              <a:gd name="connsiteY4" fmla="*/ 935905 h 2502590"/>
              <a:gd name="connsiteX5" fmla="*/ 2455467 w 2502590"/>
              <a:gd name="connsiteY5" fmla="*/ 935898 h 2502590"/>
              <a:gd name="connsiteX6" fmla="*/ 2490719 w 2502590"/>
              <a:gd name="connsiteY6" fmla="*/ 1135820 h 2502590"/>
              <a:gd name="connsiteX7" fmla="*/ 2251923 w 2502590"/>
              <a:gd name="connsiteY7" fmla="*/ 1222728 h 2502590"/>
              <a:gd name="connsiteX8" fmla="*/ 2181807 w 2502590"/>
              <a:gd name="connsiteY8" fmla="*/ 1620375 h 2502590"/>
              <a:gd name="connsiteX9" fmla="*/ 2376478 w 2502590"/>
              <a:gd name="connsiteY9" fmla="*/ 1783714 h 2502590"/>
              <a:gd name="connsiteX10" fmla="*/ 2274974 w 2502590"/>
              <a:gd name="connsiteY10" fmla="*/ 1959523 h 2502590"/>
              <a:gd name="connsiteX11" fmla="*/ 2036183 w 2502590"/>
              <a:gd name="connsiteY11" fmla="*/ 1872603 h 2502590"/>
              <a:gd name="connsiteX12" fmla="*/ 1726869 w 2502590"/>
              <a:gd name="connsiteY12" fmla="*/ 2132148 h 2502590"/>
              <a:gd name="connsiteX13" fmla="*/ 1771003 w 2502590"/>
              <a:gd name="connsiteY13" fmla="*/ 2382405 h 2502590"/>
              <a:gd name="connsiteX14" fmla="*/ 1580239 w 2502590"/>
              <a:gd name="connsiteY14" fmla="*/ 2451837 h 2502590"/>
              <a:gd name="connsiteX15" fmla="*/ 1453186 w 2502590"/>
              <a:gd name="connsiteY15" fmla="*/ 2231761 h 2502590"/>
              <a:gd name="connsiteX16" fmla="*/ 1049405 w 2502590"/>
              <a:gd name="connsiteY16" fmla="*/ 2231761 h 2502590"/>
              <a:gd name="connsiteX17" fmla="*/ 922351 w 2502590"/>
              <a:gd name="connsiteY17" fmla="*/ 2451837 h 2502590"/>
              <a:gd name="connsiteX18" fmla="*/ 731587 w 2502590"/>
              <a:gd name="connsiteY18" fmla="*/ 2382405 h 2502590"/>
              <a:gd name="connsiteX19" fmla="*/ 775721 w 2502590"/>
              <a:gd name="connsiteY19" fmla="*/ 2132148 h 2502590"/>
              <a:gd name="connsiteX20" fmla="*/ 466407 w 2502590"/>
              <a:gd name="connsiteY20" fmla="*/ 1872603 h 2502590"/>
              <a:gd name="connsiteX21" fmla="*/ 227616 w 2502590"/>
              <a:gd name="connsiteY21" fmla="*/ 1959523 h 2502590"/>
              <a:gd name="connsiteX22" fmla="*/ 126112 w 2502590"/>
              <a:gd name="connsiteY22" fmla="*/ 1783714 h 2502590"/>
              <a:gd name="connsiteX23" fmla="*/ 320783 w 2502590"/>
              <a:gd name="connsiteY23" fmla="*/ 1620374 h 2502590"/>
              <a:gd name="connsiteX24" fmla="*/ 250667 w 2502590"/>
              <a:gd name="connsiteY24" fmla="*/ 1222727 h 2502590"/>
              <a:gd name="connsiteX25" fmla="*/ 11871 w 2502590"/>
              <a:gd name="connsiteY25" fmla="*/ 1135820 h 2502590"/>
              <a:gd name="connsiteX26" fmla="*/ 47123 w 2502590"/>
              <a:gd name="connsiteY26" fmla="*/ 935898 h 2502590"/>
              <a:gd name="connsiteX27" fmla="*/ 301241 w 2502590"/>
              <a:gd name="connsiteY27" fmla="*/ 935904 h 2502590"/>
              <a:gd name="connsiteX28" fmla="*/ 503131 w 2502590"/>
              <a:gd name="connsiteY28" fmla="*/ 586219 h 2502590"/>
              <a:gd name="connsiteX29" fmla="*/ 376067 w 2502590"/>
              <a:gd name="connsiteY29" fmla="*/ 366150 h 2502590"/>
              <a:gd name="connsiteX30" fmla="*/ 531579 w 2502590"/>
              <a:gd name="connsiteY30" fmla="*/ 235660 h 2502590"/>
              <a:gd name="connsiteX31" fmla="*/ 726241 w 2502590"/>
              <a:gd name="connsiteY31" fmla="*/ 399009 h 2502590"/>
              <a:gd name="connsiteX32" fmla="*/ 1105671 w 2502590"/>
              <a:gd name="connsiteY32" fmla="*/ 260908 h 2502590"/>
              <a:gd name="connsiteX33" fmla="*/ 1149792 w 2502590"/>
              <a:gd name="connsiteY33" fmla="*/ 10649 h 2502590"/>
              <a:gd name="connsiteX34" fmla="*/ 1352798 w 2502590"/>
              <a:gd name="connsiteY34" fmla="*/ 10649 h 2502590"/>
              <a:gd name="connsiteX35" fmla="*/ 1396919 w 2502590"/>
              <a:gd name="connsiteY35" fmla="*/ 260908 h 2502590"/>
              <a:gd name="connsiteX36" fmla="*/ 1776349 w 2502590"/>
              <a:gd name="connsiteY36" fmla="*/ 399009 h 250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02590" h="2502590">
                <a:moveTo>
                  <a:pt x="1776349" y="399009"/>
                </a:moveTo>
                <a:lnTo>
                  <a:pt x="1971011" y="235660"/>
                </a:lnTo>
                <a:lnTo>
                  <a:pt x="2126523" y="366150"/>
                </a:lnTo>
                <a:lnTo>
                  <a:pt x="1999458" y="586220"/>
                </a:lnTo>
                <a:cubicBezTo>
                  <a:pt x="2089809" y="687858"/>
                  <a:pt x="2158503" y="806840"/>
                  <a:pt x="2201349" y="935905"/>
                </a:cubicBezTo>
                <a:lnTo>
                  <a:pt x="2455467" y="935898"/>
                </a:lnTo>
                <a:lnTo>
                  <a:pt x="2490719" y="1135820"/>
                </a:lnTo>
                <a:lnTo>
                  <a:pt x="2251923" y="1222728"/>
                </a:lnTo>
                <a:cubicBezTo>
                  <a:pt x="2255804" y="1358663"/>
                  <a:pt x="2231947" y="1493964"/>
                  <a:pt x="2181807" y="1620375"/>
                </a:cubicBezTo>
                <a:lnTo>
                  <a:pt x="2376478" y="1783714"/>
                </a:lnTo>
                <a:lnTo>
                  <a:pt x="2274974" y="1959523"/>
                </a:lnTo>
                <a:lnTo>
                  <a:pt x="2036183" y="1872603"/>
                </a:lnTo>
                <a:cubicBezTo>
                  <a:pt x="1951778" y="1979230"/>
                  <a:pt x="1846533" y="2067542"/>
                  <a:pt x="1726869" y="2132148"/>
                </a:cubicBezTo>
                <a:lnTo>
                  <a:pt x="1771003" y="2382405"/>
                </a:lnTo>
                <a:lnTo>
                  <a:pt x="1580239" y="2451837"/>
                </a:lnTo>
                <a:lnTo>
                  <a:pt x="1453186" y="2231761"/>
                </a:lnTo>
                <a:cubicBezTo>
                  <a:pt x="1319990" y="2259188"/>
                  <a:pt x="1182601" y="2259188"/>
                  <a:pt x="1049405" y="2231761"/>
                </a:cubicBezTo>
                <a:lnTo>
                  <a:pt x="922351" y="2451837"/>
                </a:lnTo>
                <a:lnTo>
                  <a:pt x="731587" y="2382405"/>
                </a:lnTo>
                <a:lnTo>
                  <a:pt x="775721" y="2132148"/>
                </a:lnTo>
                <a:cubicBezTo>
                  <a:pt x="656057" y="2067541"/>
                  <a:pt x="550812" y="1979230"/>
                  <a:pt x="466407" y="1872603"/>
                </a:cubicBezTo>
                <a:lnTo>
                  <a:pt x="227616" y="1959523"/>
                </a:lnTo>
                <a:lnTo>
                  <a:pt x="126112" y="1783714"/>
                </a:lnTo>
                <a:lnTo>
                  <a:pt x="320783" y="1620374"/>
                </a:lnTo>
                <a:cubicBezTo>
                  <a:pt x="270643" y="1493964"/>
                  <a:pt x="246786" y="1358663"/>
                  <a:pt x="250667" y="1222727"/>
                </a:cubicBezTo>
                <a:lnTo>
                  <a:pt x="11871" y="1135820"/>
                </a:lnTo>
                <a:lnTo>
                  <a:pt x="47123" y="935898"/>
                </a:lnTo>
                <a:lnTo>
                  <a:pt x="301241" y="935904"/>
                </a:lnTo>
                <a:cubicBezTo>
                  <a:pt x="344087" y="806839"/>
                  <a:pt x="412781" y="687857"/>
                  <a:pt x="503131" y="586219"/>
                </a:cubicBezTo>
                <a:lnTo>
                  <a:pt x="376067" y="366150"/>
                </a:lnTo>
                <a:lnTo>
                  <a:pt x="531579" y="235660"/>
                </a:lnTo>
                <a:lnTo>
                  <a:pt x="726241" y="399009"/>
                </a:lnTo>
                <a:cubicBezTo>
                  <a:pt x="842024" y="327680"/>
                  <a:pt x="971127" y="280691"/>
                  <a:pt x="1105671" y="260908"/>
                </a:cubicBezTo>
                <a:lnTo>
                  <a:pt x="1149792" y="10649"/>
                </a:lnTo>
                <a:lnTo>
                  <a:pt x="1352798" y="10649"/>
                </a:lnTo>
                <a:lnTo>
                  <a:pt x="1396919" y="260908"/>
                </a:lnTo>
                <a:cubicBezTo>
                  <a:pt x="1531463" y="280691"/>
                  <a:pt x="1660566" y="327681"/>
                  <a:pt x="1776349" y="399009"/>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552" tIns="644640" rIns="561552" bIns="688407" numCol="1" spcCol="1270" anchor="ctr" anchorCtr="0">
            <a:noAutofit/>
          </a:bodyPr>
          <a:lstStyle/>
          <a:p>
            <a:pPr lvl="0" algn="ctr" defTabSz="2044700">
              <a:lnSpc>
                <a:spcPct val="90000"/>
              </a:lnSpc>
              <a:spcBef>
                <a:spcPct val="0"/>
              </a:spcBef>
              <a:spcAft>
                <a:spcPct val="35000"/>
              </a:spcAft>
            </a:pPr>
            <a:endParaRPr lang="zh-CN" altLang="en-US" sz="4600" kern="1200">
              <a:cs typeface="+mn-ea"/>
              <a:sym typeface="+mn-lt"/>
            </a:endParaRPr>
          </a:p>
        </p:txBody>
      </p:sp>
      <p:sp>
        <p:nvSpPr>
          <p:cNvPr id="10" name="任意多边形 9"/>
          <p:cNvSpPr/>
          <p:nvPr/>
        </p:nvSpPr>
        <p:spPr>
          <a:xfrm>
            <a:off x="4104429" y="2602597"/>
            <a:ext cx="1820066" cy="1820066"/>
          </a:xfrm>
          <a:custGeom>
            <a:avLst/>
            <a:gdLst>
              <a:gd name="connsiteX0" fmla="*/ 1361859 w 1820066"/>
              <a:gd name="connsiteY0" fmla="*/ 460976 h 1820066"/>
              <a:gd name="connsiteX1" fmla="*/ 1630380 w 1820066"/>
              <a:gd name="connsiteY1" fmla="*/ 380049 h 1820066"/>
              <a:gd name="connsiteX2" fmla="*/ 1729186 w 1820066"/>
              <a:gd name="connsiteY2" fmla="*/ 551186 h 1820066"/>
              <a:gd name="connsiteX3" fmla="*/ 1524840 w 1820066"/>
              <a:gd name="connsiteY3" fmla="*/ 743269 h 1820066"/>
              <a:gd name="connsiteX4" fmla="*/ 1524840 w 1820066"/>
              <a:gd name="connsiteY4" fmla="*/ 1076798 h 1820066"/>
              <a:gd name="connsiteX5" fmla="*/ 1729186 w 1820066"/>
              <a:gd name="connsiteY5" fmla="*/ 1268880 h 1820066"/>
              <a:gd name="connsiteX6" fmla="*/ 1630380 w 1820066"/>
              <a:gd name="connsiteY6" fmla="*/ 1440017 h 1820066"/>
              <a:gd name="connsiteX7" fmla="*/ 1361859 w 1820066"/>
              <a:gd name="connsiteY7" fmla="*/ 1359090 h 1820066"/>
              <a:gd name="connsiteX8" fmla="*/ 1073014 w 1820066"/>
              <a:gd name="connsiteY8" fmla="*/ 1525854 h 1820066"/>
              <a:gd name="connsiteX9" fmla="*/ 1008839 w 1820066"/>
              <a:gd name="connsiteY9" fmla="*/ 1798864 h 1820066"/>
              <a:gd name="connsiteX10" fmla="*/ 811227 w 1820066"/>
              <a:gd name="connsiteY10" fmla="*/ 1798864 h 1820066"/>
              <a:gd name="connsiteX11" fmla="*/ 747052 w 1820066"/>
              <a:gd name="connsiteY11" fmla="*/ 1525854 h 1820066"/>
              <a:gd name="connsiteX12" fmla="*/ 458207 w 1820066"/>
              <a:gd name="connsiteY12" fmla="*/ 1359090 h 1820066"/>
              <a:gd name="connsiteX13" fmla="*/ 189686 w 1820066"/>
              <a:gd name="connsiteY13" fmla="*/ 1440017 h 1820066"/>
              <a:gd name="connsiteX14" fmla="*/ 90880 w 1820066"/>
              <a:gd name="connsiteY14" fmla="*/ 1268880 h 1820066"/>
              <a:gd name="connsiteX15" fmla="*/ 295226 w 1820066"/>
              <a:gd name="connsiteY15" fmla="*/ 1076797 h 1820066"/>
              <a:gd name="connsiteX16" fmla="*/ 295226 w 1820066"/>
              <a:gd name="connsiteY16" fmla="*/ 743268 h 1820066"/>
              <a:gd name="connsiteX17" fmla="*/ 90880 w 1820066"/>
              <a:gd name="connsiteY17" fmla="*/ 551186 h 1820066"/>
              <a:gd name="connsiteX18" fmla="*/ 189686 w 1820066"/>
              <a:gd name="connsiteY18" fmla="*/ 380049 h 1820066"/>
              <a:gd name="connsiteX19" fmla="*/ 458207 w 1820066"/>
              <a:gd name="connsiteY19" fmla="*/ 460976 h 1820066"/>
              <a:gd name="connsiteX20" fmla="*/ 747052 w 1820066"/>
              <a:gd name="connsiteY20" fmla="*/ 294212 h 1820066"/>
              <a:gd name="connsiteX21" fmla="*/ 811227 w 1820066"/>
              <a:gd name="connsiteY21" fmla="*/ 21202 h 1820066"/>
              <a:gd name="connsiteX22" fmla="*/ 1008839 w 1820066"/>
              <a:gd name="connsiteY22" fmla="*/ 21202 h 1820066"/>
              <a:gd name="connsiteX23" fmla="*/ 1073014 w 1820066"/>
              <a:gd name="connsiteY23" fmla="*/ 294212 h 1820066"/>
              <a:gd name="connsiteX24" fmla="*/ 1361859 w 1820066"/>
              <a:gd name="connsiteY24" fmla="*/ 460976 h 18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0066" h="1820066">
                <a:moveTo>
                  <a:pt x="1361859" y="460976"/>
                </a:moveTo>
                <a:lnTo>
                  <a:pt x="1630380" y="380049"/>
                </a:lnTo>
                <a:lnTo>
                  <a:pt x="1729186" y="551186"/>
                </a:lnTo>
                <a:lnTo>
                  <a:pt x="1524840" y="743269"/>
                </a:lnTo>
                <a:cubicBezTo>
                  <a:pt x="1554461" y="852472"/>
                  <a:pt x="1554461" y="967595"/>
                  <a:pt x="1524840" y="1076798"/>
                </a:cubicBezTo>
                <a:lnTo>
                  <a:pt x="1729186" y="1268880"/>
                </a:lnTo>
                <a:lnTo>
                  <a:pt x="1630380" y="1440017"/>
                </a:lnTo>
                <a:lnTo>
                  <a:pt x="1361859" y="1359090"/>
                </a:lnTo>
                <a:cubicBezTo>
                  <a:pt x="1282097" y="1439344"/>
                  <a:pt x="1182398" y="1496905"/>
                  <a:pt x="1073014" y="1525854"/>
                </a:cubicBezTo>
                <a:lnTo>
                  <a:pt x="1008839" y="1798864"/>
                </a:lnTo>
                <a:lnTo>
                  <a:pt x="811227" y="1798864"/>
                </a:lnTo>
                <a:lnTo>
                  <a:pt x="747052" y="1525854"/>
                </a:lnTo>
                <a:cubicBezTo>
                  <a:pt x="637669" y="1496905"/>
                  <a:pt x="537970" y="1439344"/>
                  <a:pt x="458207" y="1359090"/>
                </a:cubicBezTo>
                <a:lnTo>
                  <a:pt x="189686" y="1440017"/>
                </a:lnTo>
                <a:lnTo>
                  <a:pt x="90880" y="1268880"/>
                </a:lnTo>
                <a:lnTo>
                  <a:pt x="295226" y="1076797"/>
                </a:lnTo>
                <a:cubicBezTo>
                  <a:pt x="265605" y="967594"/>
                  <a:pt x="265605" y="852471"/>
                  <a:pt x="295226" y="743268"/>
                </a:cubicBezTo>
                <a:lnTo>
                  <a:pt x="90880" y="551186"/>
                </a:lnTo>
                <a:lnTo>
                  <a:pt x="189686" y="380049"/>
                </a:lnTo>
                <a:lnTo>
                  <a:pt x="458207" y="460976"/>
                </a:lnTo>
                <a:cubicBezTo>
                  <a:pt x="537969" y="380722"/>
                  <a:pt x="637668" y="323161"/>
                  <a:pt x="747052" y="294212"/>
                </a:cubicBezTo>
                <a:lnTo>
                  <a:pt x="811227" y="21202"/>
                </a:lnTo>
                <a:lnTo>
                  <a:pt x="1008839" y="21202"/>
                </a:lnTo>
                <a:lnTo>
                  <a:pt x="1073014" y="294212"/>
                </a:lnTo>
                <a:cubicBezTo>
                  <a:pt x="1182397" y="323161"/>
                  <a:pt x="1282096" y="380722"/>
                  <a:pt x="1361859" y="460976"/>
                </a:cubicBez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2497" tIns="495266" rIns="492497" bIns="495266" numCol="1" spcCol="1270" anchor="ctr" anchorCtr="0">
            <a:noAutofit/>
          </a:bodyPr>
          <a:lstStyle/>
          <a:p>
            <a:pPr lvl="0" algn="ctr" defTabSz="1200150">
              <a:lnSpc>
                <a:spcPct val="90000"/>
              </a:lnSpc>
              <a:spcBef>
                <a:spcPct val="0"/>
              </a:spcBef>
              <a:spcAft>
                <a:spcPct val="35000"/>
              </a:spcAft>
            </a:pPr>
            <a:endParaRPr lang="zh-CN" altLang="en-US" sz="2700" kern="1200">
              <a:cs typeface="+mn-ea"/>
              <a:sym typeface="+mn-lt"/>
            </a:endParaRPr>
          </a:p>
        </p:txBody>
      </p:sp>
      <p:sp>
        <p:nvSpPr>
          <p:cNvPr id="11" name="任意多边形 10"/>
          <p:cNvSpPr/>
          <p:nvPr/>
        </p:nvSpPr>
        <p:spPr>
          <a:xfrm>
            <a:off x="4923459" y="1146545"/>
            <a:ext cx="2184079" cy="2184079"/>
          </a:xfrm>
          <a:custGeom>
            <a:avLst/>
            <a:gdLst>
              <a:gd name="connsiteX0" fmla="*/ 1334344 w 1783293"/>
              <a:gd name="connsiteY0" fmla="*/ 451663 h 1783293"/>
              <a:gd name="connsiteX1" fmla="*/ 1597440 w 1783293"/>
              <a:gd name="connsiteY1" fmla="*/ 372371 h 1783293"/>
              <a:gd name="connsiteX2" fmla="*/ 1694249 w 1783293"/>
              <a:gd name="connsiteY2" fmla="*/ 540050 h 1783293"/>
              <a:gd name="connsiteX3" fmla="*/ 1494032 w 1783293"/>
              <a:gd name="connsiteY3" fmla="*/ 728251 h 1783293"/>
              <a:gd name="connsiteX4" fmla="*/ 1494032 w 1783293"/>
              <a:gd name="connsiteY4" fmla="*/ 1055042 h 1783293"/>
              <a:gd name="connsiteX5" fmla="*/ 1694249 w 1783293"/>
              <a:gd name="connsiteY5" fmla="*/ 1243243 h 1783293"/>
              <a:gd name="connsiteX6" fmla="*/ 1597440 w 1783293"/>
              <a:gd name="connsiteY6" fmla="*/ 1410922 h 1783293"/>
              <a:gd name="connsiteX7" fmla="*/ 1334344 w 1783293"/>
              <a:gd name="connsiteY7" fmla="*/ 1331630 h 1783293"/>
              <a:gd name="connsiteX8" fmla="*/ 1051335 w 1783293"/>
              <a:gd name="connsiteY8" fmla="*/ 1495025 h 1783293"/>
              <a:gd name="connsiteX9" fmla="*/ 988456 w 1783293"/>
              <a:gd name="connsiteY9" fmla="*/ 1762519 h 1783293"/>
              <a:gd name="connsiteX10" fmla="*/ 794837 w 1783293"/>
              <a:gd name="connsiteY10" fmla="*/ 1762519 h 1783293"/>
              <a:gd name="connsiteX11" fmla="*/ 731958 w 1783293"/>
              <a:gd name="connsiteY11" fmla="*/ 1495025 h 1783293"/>
              <a:gd name="connsiteX12" fmla="*/ 448949 w 1783293"/>
              <a:gd name="connsiteY12" fmla="*/ 1331630 h 1783293"/>
              <a:gd name="connsiteX13" fmla="*/ 185853 w 1783293"/>
              <a:gd name="connsiteY13" fmla="*/ 1410922 h 1783293"/>
              <a:gd name="connsiteX14" fmla="*/ 89044 w 1783293"/>
              <a:gd name="connsiteY14" fmla="*/ 1243243 h 1783293"/>
              <a:gd name="connsiteX15" fmla="*/ 289261 w 1783293"/>
              <a:gd name="connsiteY15" fmla="*/ 1055042 h 1783293"/>
              <a:gd name="connsiteX16" fmla="*/ 289261 w 1783293"/>
              <a:gd name="connsiteY16" fmla="*/ 728251 h 1783293"/>
              <a:gd name="connsiteX17" fmla="*/ 89044 w 1783293"/>
              <a:gd name="connsiteY17" fmla="*/ 540050 h 1783293"/>
              <a:gd name="connsiteX18" fmla="*/ 185853 w 1783293"/>
              <a:gd name="connsiteY18" fmla="*/ 372371 h 1783293"/>
              <a:gd name="connsiteX19" fmla="*/ 448949 w 1783293"/>
              <a:gd name="connsiteY19" fmla="*/ 451663 h 1783293"/>
              <a:gd name="connsiteX20" fmla="*/ 731958 w 1783293"/>
              <a:gd name="connsiteY20" fmla="*/ 288268 h 1783293"/>
              <a:gd name="connsiteX21" fmla="*/ 794837 w 1783293"/>
              <a:gd name="connsiteY21" fmla="*/ 20774 h 1783293"/>
              <a:gd name="connsiteX22" fmla="*/ 988456 w 1783293"/>
              <a:gd name="connsiteY22" fmla="*/ 20774 h 1783293"/>
              <a:gd name="connsiteX23" fmla="*/ 1051335 w 1783293"/>
              <a:gd name="connsiteY23" fmla="*/ 288268 h 1783293"/>
              <a:gd name="connsiteX24" fmla="*/ 1334344 w 1783293"/>
              <a:gd name="connsiteY24" fmla="*/ 451663 h 178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3293" h="1783293">
                <a:moveTo>
                  <a:pt x="1147812" y="451089"/>
                </a:moveTo>
                <a:lnTo>
                  <a:pt x="1338552" y="332955"/>
                </a:lnTo>
                <a:lnTo>
                  <a:pt x="1450338" y="444741"/>
                </a:lnTo>
                <a:lnTo>
                  <a:pt x="1332203" y="635482"/>
                </a:lnTo>
                <a:cubicBezTo>
                  <a:pt x="1377704" y="713734"/>
                  <a:pt x="1401541" y="802693"/>
                  <a:pt x="1401262" y="893213"/>
                </a:cubicBezTo>
                <a:lnTo>
                  <a:pt x="1598940" y="999332"/>
                </a:lnTo>
                <a:lnTo>
                  <a:pt x="1558024" y="1152034"/>
                </a:lnTo>
                <a:lnTo>
                  <a:pt x="1333770" y="1145098"/>
                </a:lnTo>
                <a:cubicBezTo>
                  <a:pt x="1288752" y="1223629"/>
                  <a:pt x="1223629" y="1288751"/>
                  <a:pt x="1145098" y="1333770"/>
                </a:cubicBezTo>
                <a:lnTo>
                  <a:pt x="1152035" y="1558024"/>
                </a:lnTo>
                <a:lnTo>
                  <a:pt x="999332" y="1598940"/>
                </a:lnTo>
                <a:lnTo>
                  <a:pt x="893213" y="1401262"/>
                </a:lnTo>
                <a:cubicBezTo>
                  <a:pt x="802694" y="1401541"/>
                  <a:pt x="713734" y="1377704"/>
                  <a:pt x="635481" y="1332204"/>
                </a:cubicBezTo>
                <a:lnTo>
                  <a:pt x="444741" y="1450338"/>
                </a:lnTo>
                <a:lnTo>
                  <a:pt x="332955" y="1338552"/>
                </a:lnTo>
                <a:lnTo>
                  <a:pt x="451090" y="1147811"/>
                </a:lnTo>
                <a:cubicBezTo>
                  <a:pt x="405589" y="1069559"/>
                  <a:pt x="381752" y="980600"/>
                  <a:pt x="382031" y="890080"/>
                </a:cubicBezTo>
                <a:lnTo>
                  <a:pt x="184353" y="783961"/>
                </a:lnTo>
                <a:lnTo>
                  <a:pt x="225269" y="631259"/>
                </a:lnTo>
                <a:lnTo>
                  <a:pt x="449523" y="638195"/>
                </a:lnTo>
                <a:cubicBezTo>
                  <a:pt x="494541" y="559664"/>
                  <a:pt x="559664" y="494542"/>
                  <a:pt x="638195" y="449523"/>
                </a:cubicBezTo>
                <a:lnTo>
                  <a:pt x="631258" y="225269"/>
                </a:lnTo>
                <a:lnTo>
                  <a:pt x="783961" y="184353"/>
                </a:lnTo>
                <a:lnTo>
                  <a:pt x="890080" y="382031"/>
                </a:lnTo>
                <a:cubicBezTo>
                  <a:pt x="980599" y="381752"/>
                  <a:pt x="1069559" y="405589"/>
                  <a:pt x="1147812" y="451089"/>
                </a:cubicBezTo>
                <a:close/>
              </a:path>
            </a:pathLst>
          </a:custGeom>
          <a:solidFill>
            <a:schemeClr val="bg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9622" tIns="629621" rIns="629621" bIns="629622" numCol="1" spcCol="1270" anchor="ctr" anchorCtr="0">
            <a:noAutofit/>
          </a:bodyPr>
          <a:lstStyle/>
          <a:p>
            <a:pPr lvl="0" algn="ctr" defTabSz="1333500">
              <a:lnSpc>
                <a:spcPct val="90000"/>
              </a:lnSpc>
              <a:spcBef>
                <a:spcPct val="0"/>
              </a:spcBef>
              <a:spcAft>
                <a:spcPct val="35000"/>
              </a:spcAft>
            </a:pPr>
            <a:endParaRPr lang="zh-CN" altLang="en-US" sz="3000" kern="1200">
              <a:cs typeface="+mn-ea"/>
              <a:sym typeface="+mn-lt"/>
            </a:endParaRPr>
          </a:p>
        </p:txBody>
      </p:sp>
      <p:sp>
        <p:nvSpPr>
          <p:cNvPr id="12" name="环形箭头 11"/>
          <p:cNvSpPr/>
          <p:nvPr/>
        </p:nvSpPr>
        <p:spPr>
          <a:xfrm>
            <a:off x="5371972" y="2814248"/>
            <a:ext cx="3203316" cy="3203316"/>
          </a:xfrm>
          <a:prstGeom prst="circularArrow">
            <a:avLst>
              <a:gd name="adj1" fmla="val 4688"/>
              <a:gd name="adj2" fmla="val 299029"/>
              <a:gd name="adj3" fmla="val 2524070"/>
              <a:gd name="adj4" fmla="val 15844352"/>
              <a:gd name="adj5" fmla="val 5469"/>
            </a:avLst>
          </a:prstGeom>
          <a:solidFill>
            <a:schemeClr val="accent1"/>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形状 12"/>
          <p:cNvSpPr/>
          <p:nvPr/>
        </p:nvSpPr>
        <p:spPr>
          <a:xfrm>
            <a:off x="3782099" y="2198358"/>
            <a:ext cx="2327409" cy="2327409"/>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4" name="环形箭头 13"/>
          <p:cNvSpPr/>
          <p:nvPr/>
        </p:nvSpPr>
        <p:spPr>
          <a:xfrm>
            <a:off x="4711358" y="954803"/>
            <a:ext cx="2509415" cy="2509415"/>
          </a:xfrm>
          <a:prstGeom prst="circularArrow">
            <a:avLst>
              <a:gd name="adj1" fmla="val 5984"/>
              <a:gd name="adj2" fmla="val 394124"/>
              <a:gd name="adj3" fmla="val 13313824"/>
              <a:gd name="adj4" fmla="val 10508221"/>
              <a:gd name="adj5" fmla="val 6981"/>
            </a:avLst>
          </a:prstGeom>
          <a:solidFill>
            <a:schemeClr val="bg1">
              <a:lumMod val="6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5" name="矩形 14"/>
          <p:cNvSpPr/>
          <p:nvPr/>
        </p:nvSpPr>
        <p:spPr>
          <a:xfrm>
            <a:off x="7304778" y="1166935"/>
            <a:ext cx="2702984"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继承</a:t>
            </a:r>
            <a:r>
              <a:rPr lang="en-US" altLang="zh-CN" sz="2000" b="1" dirty="0" err="1">
                <a:solidFill>
                  <a:schemeClr val="tx1">
                    <a:lumMod val="85000"/>
                    <a:lumOff val="15000"/>
                  </a:schemeClr>
                </a:solidFill>
                <a:cs typeface="+mn-ea"/>
                <a:sym typeface="+mn-lt"/>
              </a:rPr>
              <a:t>pygame</a:t>
            </a:r>
            <a:r>
              <a:rPr lang="zh-CN" altLang="en-US" sz="2000" b="1" dirty="0">
                <a:solidFill>
                  <a:schemeClr val="tx1">
                    <a:lumMod val="85000"/>
                    <a:lumOff val="15000"/>
                  </a:schemeClr>
                </a:solidFill>
                <a:cs typeface="+mn-ea"/>
                <a:sym typeface="+mn-lt"/>
              </a:rPr>
              <a:t>的</a:t>
            </a:r>
            <a:r>
              <a:rPr lang="en-US" altLang="zh-CN" sz="2000" b="1" dirty="0">
                <a:solidFill>
                  <a:schemeClr val="tx1">
                    <a:lumMod val="85000"/>
                    <a:lumOff val="15000"/>
                  </a:schemeClr>
                </a:solidFill>
                <a:cs typeface="+mn-ea"/>
                <a:sym typeface="+mn-lt"/>
              </a:rPr>
              <a:t>Sprite</a:t>
            </a:r>
            <a:endParaRPr lang="zh-CN" altLang="en-US" sz="2000" b="1" dirty="0">
              <a:solidFill>
                <a:schemeClr val="tx1">
                  <a:lumMod val="85000"/>
                  <a:lumOff val="15000"/>
                </a:schemeClr>
              </a:solidFill>
              <a:cs typeface="+mn-ea"/>
              <a:sym typeface="+mn-lt"/>
            </a:endParaRPr>
          </a:p>
        </p:txBody>
      </p:sp>
      <p:sp>
        <p:nvSpPr>
          <p:cNvPr id="16" name="矩形 15"/>
          <p:cNvSpPr/>
          <p:nvPr/>
        </p:nvSpPr>
        <p:spPr>
          <a:xfrm>
            <a:off x="7419940" y="1507155"/>
            <a:ext cx="2519993" cy="1464825"/>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图像精灵类继承</a:t>
            </a:r>
            <a:r>
              <a:rPr lang="en-US" altLang="zh-CN" sz="1400" dirty="0" err="1">
                <a:solidFill>
                  <a:schemeClr val="tx1">
                    <a:lumMod val="85000"/>
                    <a:lumOff val="15000"/>
                  </a:schemeClr>
                </a:solidFill>
                <a:cs typeface="+mn-ea"/>
                <a:sym typeface="+mn-lt"/>
              </a:rPr>
              <a:t>pygame</a:t>
            </a:r>
            <a:r>
              <a:rPr lang="zh-CN" altLang="en-US" sz="1400" dirty="0">
                <a:solidFill>
                  <a:schemeClr val="tx1">
                    <a:lumMod val="85000"/>
                    <a:lumOff val="15000"/>
                  </a:schemeClr>
                </a:solidFill>
                <a:cs typeface="+mn-ea"/>
                <a:sym typeface="+mn-lt"/>
              </a:rPr>
              <a:t>中的</a:t>
            </a:r>
            <a:r>
              <a:rPr lang="en-US" altLang="zh-CN" sz="1400" dirty="0">
                <a:solidFill>
                  <a:schemeClr val="tx1">
                    <a:lumMod val="85000"/>
                    <a:lumOff val="15000"/>
                  </a:schemeClr>
                </a:solidFill>
                <a:cs typeface="+mn-ea"/>
                <a:sym typeface="+mn-lt"/>
              </a:rPr>
              <a:t>Sprite</a:t>
            </a:r>
            <a:r>
              <a:rPr lang="zh-CN" altLang="en-US" sz="1400" dirty="0">
                <a:solidFill>
                  <a:schemeClr val="tx1">
                    <a:lumMod val="85000"/>
                    <a:lumOff val="15000"/>
                  </a:schemeClr>
                </a:solidFill>
                <a:cs typeface="+mn-ea"/>
                <a:sym typeface="+mn-lt"/>
              </a:rPr>
              <a:t>类，我们就可以利用或重写</a:t>
            </a:r>
            <a:r>
              <a:rPr lang="en-US" altLang="zh-CN" sz="1400" dirty="0">
                <a:solidFill>
                  <a:schemeClr val="tx1">
                    <a:lumMod val="85000"/>
                    <a:lumOff val="15000"/>
                  </a:schemeClr>
                </a:solidFill>
                <a:cs typeface="+mn-ea"/>
                <a:sym typeface="+mn-lt"/>
              </a:rPr>
              <a:t>Sprite</a:t>
            </a:r>
            <a:r>
              <a:rPr lang="zh-CN" altLang="en-US" sz="1400" dirty="0">
                <a:solidFill>
                  <a:schemeClr val="tx1">
                    <a:lumMod val="85000"/>
                    <a:lumOff val="15000"/>
                  </a:schemeClr>
                </a:solidFill>
                <a:cs typeface="+mn-ea"/>
                <a:sym typeface="+mn-lt"/>
              </a:rPr>
              <a:t>中的属性和方法，如重写</a:t>
            </a:r>
            <a:r>
              <a:rPr lang="en-US" altLang="zh-CN" sz="1400" dirty="0">
                <a:solidFill>
                  <a:schemeClr val="tx1">
                    <a:lumMod val="85000"/>
                    <a:lumOff val="15000"/>
                  </a:schemeClr>
                </a:solidFill>
                <a:cs typeface="+mn-ea"/>
                <a:sym typeface="+mn-lt"/>
              </a:rPr>
              <a:t>update</a:t>
            </a:r>
            <a:r>
              <a:rPr lang="zh-CN" altLang="en-US" sz="1400" dirty="0">
                <a:solidFill>
                  <a:schemeClr val="tx1">
                    <a:lumMod val="85000"/>
                    <a:lumOff val="15000"/>
                  </a:schemeClr>
                </a:solidFill>
                <a:cs typeface="+mn-ea"/>
                <a:sym typeface="+mn-lt"/>
              </a:rPr>
              <a:t>方法实现对图像精灵位置的更新。</a:t>
            </a:r>
          </a:p>
        </p:txBody>
      </p:sp>
      <p:sp>
        <p:nvSpPr>
          <p:cNvPr id="17" name="椭圆 16"/>
          <p:cNvSpPr/>
          <p:nvPr/>
        </p:nvSpPr>
        <p:spPr>
          <a:xfrm>
            <a:off x="7093024" y="126111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200104" y="3194119"/>
            <a:ext cx="1792478" cy="400110"/>
          </a:xfrm>
          <a:prstGeom prst="rect">
            <a:avLst/>
          </a:prstGeom>
        </p:spPr>
        <p:txBody>
          <a:bodyPr wrap="none">
            <a:spAutoFit/>
          </a:bodyPr>
          <a:lstStyle/>
          <a:p>
            <a:pPr algn="ctr" defTabSz="609585"/>
            <a:r>
              <a:rPr lang="en-US" altLang="zh-CN" sz="2000" b="1" dirty="0">
                <a:solidFill>
                  <a:schemeClr val="tx1">
                    <a:lumMod val="85000"/>
                    <a:lumOff val="15000"/>
                  </a:schemeClr>
                </a:solidFill>
                <a:cs typeface="+mn-ea"/>
                <a:sym typeface="+mn-lt"/>
              </a:rPr>
              <a:t>def </a:t>
            </a:r>
            <a:r>
              <a:rPr lang="en-US" altLang="zh-CN" sz="2000" b="1" dirty="0" err="1">
                <a:solidFill>
                  <a:schemeClr val="tx1">
                    <a:lumMod val="85000"/>
                    <a:lumOff val="15000"/>
                  </a:schemeClr>
                </a:solidFill>
                <a:cs typeface="+mn-ea"/>
                <a:sym typeface="+mn-lt"/>
              </a:rPr>
              <a:t>is_in_rect</a:t>
            </a:r>
            <a:endParaRPr lang="zh-CN" altLang="en-US" sz="2000" b="1" dirty="0">
              <a:solidFill>
                <a:schemeClr val="tx1">
                  <a:lumMod val="85000"/>
                  <a:lumOff val="15000"/>
                </a:schemeClr>
              </a:solidFill>
              <a:cs typeface="+mn-ea"/>
              <a:sym typeface="+mn-lt"/>
            </a:endParaRPr>
          </a:p>
        </p:txBody>
      </p:sp>
      <p:sp>
        <p:nvSpPr>
          <p:cNvPr id="19" name="矩形 18"/>
          <p:cNvSpPr/>
          <p:nvPr/>
        </p:nvSpPr>
        <p:spPr>
          <a:xfrm>
            <a:off x="978088" y="3534339"/>
            <a:ext cx="2688849" cy="904671"/>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用于判断鼠标是否点击到了图像精灵，获取鼠标的位置信息，如果是则返回</a:t>
            </a:r>
            <a:r>
              <a:rPr lang="en-US" altLang="zh-CN" sz="1400" dirty="0">
                <a:solidFill>
                  <a:schemeClr val="tx1">
                    <a:lumMod val="85000"/>
                    <a:lumOff val="15000"/>
                  </a:schemeClr>
                </a:solidFill>
                <a:cs typeface="+mn-ea"/>
                <a:sym typeface="+mn-lt"/>
              </a:rPr>
              <a:t>1.</a:t>
            </a:r>
            <a:endParaRPr lang="zh-CN" altLang="en-US" sz="1400" dirty="0">
              <a:solidFill>
                <a:schemeClr val="tx1">
                  <a:lumMod val="85000"/>
                  <a:lumOff val="15000"/>
                </a:schemeClr>
              </a:solidFill>
              <a:cs typeface="+mn-ea"/>
              <a:sym typeface="+mn-lt"/>
            </a:endParaRPr>
          </a:p>
        </p:txBody>
      </p:sp>
      <p:sp>
        <p:nvSpPr>
          <p:cNvPr id="20" name="椭圆 19"/>
          <p:cNvSpPr/>
          <p:nvPr/>
        </p:nvSpPr>
        <p:spPr>
          <a:xfrm>
            <a:off x="651172" y="3288297"/>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8895561" y="4041368"/>
            <a:ext cx="249299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修改自身以创造不同</a:t>
            </a:r>
          </a:p>
        </p:txBody>
      </p:sp>
      <p:sp>
        <p:nvSpPr>
          <p:cNvPr id="22" name="矩形 21"/>
          <p:cNvSpPr/>
          <p:nvPr/>
        </p:nvSpPr>
        <p:spPr>
          <a:xfrm>
            <a:off x="9023802" y="4381588"/>
            <a:ext cx="2613142" cy="1744901"/>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可以调用</a:t>
            </a:r>
            <a:r>
              <a:rPr lang="en-US" altLang="zh-CN" sz="1400" dirty="0" err="1">
                <a:solidFill>
                  <a:schemeClr val="tx1">
                    <a:lumMod val="85000"/>
                    <a:lumOff val="15000"/>
                  </a:schemeClr>
                </a:solidFill>
                <a:cs typeface="+mn-ea"/>
                <a:sym typeface="+mn-lt"/>
              </a:rPr>
              <a:t>ImageSprtie</a:t>
            </a:r>
            <a:r>
              <a:rPr lang="zh-CN" altLang="en-US" sz="1400" dirty="0">
                <a:solidFill>
                  <a:schemeClr val="tx1">
                    <a:lumMod val="85000"/>
                    <a:lumOff val="15000"/>
                  </a:schemeClr>
                </a:solidFill>
                <a:cs typeface="+mn-ea"/>
                <a:sym typeface="+mn-lt"/>
              </a:rPr>
              <a:t>中的各种修改自身图像的方法来创造不同点，原图像精灵和修改后的图像精灵是一对不同元素。其中的修改方法运用了</a:t>
            </a:r>
            <a:r>
              <a:rPr lang="en-US" altLang="zh-CN" sz="1400" dirty="0">
                <a:solidFill>
                  <a:schemeClr val="tx1">
                    <a:lumMod val="85000"/>
                    <a:lumOff val="15000"/>
                  </a:schemeClr>
                </a:solidFill>
                <a:cs typeface="+mn-ea"/>
                <a:sym typeface="+mn-lt"/>
              </a:rPr>
              <a:t>python</a:t>
            </a:r>
            <a:r>
              <a:rPr lang="zh-CN" altLang="en-US" sz="1400" dirty="0">
                <a:solidFill>
                  <a:schemeClr val="tx1">
                    <a:lumMod val="85000"/>
                    <a:lumOff val="15000"/>
                  </a:schemeClr>
                </a:solidFill>
                <a:cs typeface="+mn-ea"/>
                <a:sym typeface="+mn-lt"/>
              </a:rPr>
              <a:t>的图像处理库</a:t>
            </a:r>
            <a:r>
              <a:rPr lang="en-US" altLang="zh-CN" sz="1400" dirty="0">
                <a:solidFill>
                  <a:schemeClr val="tx1">
                    <a:lumMod val="85000"/>
                    <a:lumOff val="15000"/>
                  </a:schemeClr>
                </a:solidFill>
                <a:cs typeface="+mn-ea"/>
                <a:sym typeface="+mn-lt"/>
              </a:rPr>
              <a:t>Pillow</a:t>
            </a:r>
            <a:r>
              <a:rPr lang="zh-CN" altLang="en-US" sz="1400" dirty="0">
                <a:solidFill>
                  <a:schemeClr val="tx1">
                    <a:lumMod val="85000"/>
                    <a:lumOff val="15000"/>
                  </a:schemeClr>
                </a:solidFill>
                <a:cs typeface="+mn-ea"/>
                <a:sym typeface="+mn-lt"/>
              </a:rPr>
              <a:t>。</a:t>
            </a:r>
          </a:p>
        </p:txBody>
      </p:sp>
      <p:sp>
        <p:nvSpPr>
          <p:cNvPr id="23" name="椭圆 22"/>
          <p:cNvSpPr/>
          <p:nvPr/>
        </p:nvSpPr>
        <p:spPr>
          <a:xfrm>
            <a:off x="8696885" y="4135546"/>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657133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a:t>
            </a:r>
            <a:r>
              <a:rPr lang="en-US" altLang="zh-CN" b="1" dirty="0">
                <a:cs typeface="+mn-ea"/>
                <a:sym typeface="+mn-lt"/>
              </a:rPr>
              <a:t>Four</a:t>
            </a:r>
            <a:r>
              <a:rPr lang="en-US" altLang="zh-CN" b="1" dirty="0">
                <a:solidFill>
                  <a:schemeClr val="accent1"/>
                </a:solidFill>
                <a:cs typeface="+mn-ea"/>
                <a:sym typeface="+mn-lt"/>
              </a:rPr>
              <a:t> </a:t>
            </a:r>
            <a:r>
              <a:rPr lang="en-US" altLang="zh-CN" b="1" dirty="0" err="1">
                <a:cs typeface="+mn-ea"/>
                <a:sym typeface="+mn-lt"/>
              </a:rPr>
              <a:t>ImageSprite</a:t>
            </a:r>
            <a:endParaRPr lang="zh-CN" altLang="en-US" b="1" dirty="0">
              <a:solidFill>
                <a:schemeClr val="accent1"/>
              </a:solidFill>
              <a:cs typeface="+mn-ea"/>
              <a:sym typeface="+mn-lt"/>
            </a:endParaRPr>
          </a:p>
        </p:txBody>
      </p:sp>
      <p:grpSp>
        <p:nvGrpSpPr>
          <p:cNvPr id="9" name="组合 8"/>
          <p:cNvGrpSpPr/>
          <p:nvPr/>
        </p:nvGrpSpPr>
        <p:grpSpPr>
          <a:xfrm>
            <a:off x="611714" y="258014"/>
            <a:ext cx="5252710" cy="3170986"/>
            <a:chOff x="611714" y="258014"/>
            <a:chExt cx="5252710" cy="3170986"/>
          </a:xfrm>
        </p:grpSpPr>
        <p:grpSp>
          <p:nvGrpSpPr>
            <p:cNvPr id="15" name="组合 14"/>
            <p:cNvGrpSpPr/>
            <p:nvPr/>
          </p:nvGrpSpPr>
          <p:grpSpPr>
            <a:xfrm>
              <a:off x="611714" y="258014"/>
              <a:ext cx="5252710" cy="3170986"/>
              <a:chOff x="1291167" y="1160058"/>
              <a:chExt cx="5252710" cy="3170986"/>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4" name="矩形 3"/>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8" name="文本框 7"/>
            <p:cNvSpPr txBox="1"/>
            <p:nvPr/>
          </p:nvSpPr>
          <p:spPr>
            <a:xfrm>
              <a:off x="1345448" y="1396834"/>
              <a:ext cx="383438"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rPr>
                <a:t>1</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endParaRPr>
            </a:p>
          </p:txBody>
        </p:sp>
        <p:sp>
          <p:nvSpPr>
            <p:cNvPr id="39" name="矩形 38"/>
            <p:cNvSpPr/>
            <p:nvPr/>
          </p:nvSpPr>
          <p:spPr>
            <a:xfrm>
              <a:off x="3155126" y="1478575"/>
              <a:ext cx="184730" cy="369332"/>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43" name="矩形 42"/>
            <p:cNvSpPr/>
            <p:nvPr/>
          </p:nvSpPr>
          <p:spPr>
            <a:xfrm>
              <a:off x="2231830" y="1818796"/>
              <a:ext cx="3429412" cy="308546"/>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改变原图像精灵的大小。</a:t>
              </a:r>
            </a:p>
          </p:txBody>
        </p:sp>
      </p:grpSp>
      <p:grpSp>
        <p:nvGrpSpPr>
          <p:cNvPr id="47" name="组合 46"/>
          <p:cNvGrpSpPr/>
          <p:nvPr/>
        </p:nvGrpSpPr>
        <p:grpSpPr>
          <a:xfrm>
            <a:off x="6225114" y="258014"/>
            <a:ext cx="5252710" cy="3170986"/>
            <a:chOff x="611714" y="258014"/>
            <a:chExt cx="5252710" cy="3170986"/>
          </a:xfrm>
        </p:grpSpPr>
        <p:grpSp>
          <p:nvGrpSpPr>
            <p:cNvPr id="48" name="组合 47"/>
            <p:cNvGrpSpPr/>
            <p:nvPr/>
          </p:nvGrpSpPr>
          <p:grpSpPr>
            <a:xfrm>
              <a:off x="611714" y="258014"/>
              <a:ext cx="5252710" cy="3170986"/>
              <a:chOff x="1291167" y="1160058"/>
              <a:chExt cx="5252710" cy="3170986"/>
            </a:xfrm>
          </p:grpSpPr>
          <p:sp>
            <p:nvSpPr>
              <p:cNvPr id="52" name="等腰三角形 51"/>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53" name="矩形 52"/>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54" name="梯形 53"/>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55" name="等腰三角形 54"/>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49" name="文本框 48"/>
            <p:cNvSpPr txBox="1"/>
            <p:nvPr/>
          </p:nvSpPr>
          <p:spPr>
            <a:xfrm>
              <a:off x="1345448" y="1396834"/>
              <a:ext cx="385042"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rPr>
                <a:t>2</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endParaRPr>
            </a:p>
          </p:txBody>
        </p:sp>
        <p:sp>
          <p:nvSpPr>
            <p:cNvPr id="50" name="矩形 49"/>
            <p:cNvSpPr/>
            <p:nvPr/>
          </p:nvSpPr>
          <p:spPr>
            <a:xfrm>
              <a:off x="2611743" y="1478575"/>
              <a:ext cx="1271502" cy="369332"/>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b="1" dirty="0">
                  <a:solidFill>
                    <a:srgbClr val="FFFFFF"/>
                  </a:solidFill>
                  <a:latin typeface="Century Gothic"/>
                  <a:ea typeface="微软雅黑"/>
                  <a:cs typeface="+mn-ea"/>
                  <a:sym typeface="+mn-lt"/>
                </a:rPr>
                <a:t>def</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rotate</a:t>
              </a:r>
              <a:endParaRPr kumimoji="0" lang="zh-CN" altLang="en-US" sz="18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51" name="矩形 50"/>
            <p:cNvSpPr/>
            <p:nvPr/>
          </p:nvSpPr>
          <p:spPr>
            <a:xfrm>
              <a:off x="2231830" y="1818796"/>
              <a:ext cx="3429412" cy="306559"/>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对原图像精灵进行旋转。</a:t>
              </a:r>
            </a:p>
          </p:txBody>
        </p:sp>
      </p:grpSp>
      <p:grpSp>
        <p:nvGrpSpPr>
          <p:cNvPr id="56" name="组合 55"/>
          <p:cNvGrpSpPr/>
          <p:nvPr/>
        </p:nvGrpSpPr>
        <p:grpSpPr>
          <a:xfrm>
            <a:off x="611714" y="2831881"/>
            <a:ext cx="5252710" cy="3170986"/>
            <a:chOff x="611714" y="258014"/>
            <a:chExt cx="5252710" cy="3170986"/>
          </a:xfrm>
        </p:grpSpPr>
        <p:grpSp>
          <p:nvGrpSpPr>
            <p:cNvPr id="57" name="组合 56"/>
            <p:cNvGrpSpPr/>
            <p:nvPr/>
          </p:nvGrpSpPr>
          <p:grpSpPr>
            <a:xfrm>
              <a:off x="611714" y="258014"/>
              <a:ext cx="5252710" cy="3170986"/>
              <a:chOff x="1291167" y="1160058"/>
              <a:chExt cx="5252710" cy="3170986"/>
            </a:xfrm>
          </p:grpSpPr>
          <p:sp>
            <p:nvSpPr>
              <p:cNvPr id="61" name="等腰三角形 60"/>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62" name="矩形 61"/>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63" name="梯形 62"/>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64" name="等腰三角形 63"/>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58" name="文本框 57"/>
            <p:cNvSpPr txBox="1"/>
            <p:nvPr/>
          </p:nvSpPr>
          <p:spPr>
            <a:xfrm>
              <a:off x="1345448" y="1396834"/>
              <a:ext cx="385042"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rPr>
                <a:t>3</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endParaRPr>
            </a:p>
          </p:txBody>
        </p:sp>
        <p:sp>
          <p:nvSpPr>
            <p:cNvPr id="59" name="矩形 58"/>
            <p:cNvSpPr/>
            <p:nvPr/>
          </p:nvSpPr>
          <p:spPr>
            <a:xfrm>
              <a:off x="2154187" y="1439552"/>
              <a:ext cx="3522118" cy="369332"/>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b="1" dirty="0" err="1">
                  <a:solidFill>
                    <a:srgbClr val="FFFFFF"/>
                  </a:solidFill>
                  <a:latin typeface="Century Gothic"/>
                  <a:ea typeface="微软雅黑"/>
                  <a:cs typeface="+mn-ea"/>
                  <a:sym typeface="+mn-lt"/>
                </a:rPr>
                <a:t>get_surrounding_color</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&amp;</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color</a:t>
              </a:r>
              <a:endParaRPr kumimoji="0" lang="zh-CN" altLang="en-US" sz="18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60" name="矩形 59"/>
            <p:cNvSpPr/>
            <p:nvPr/>
          </p:nvSpPr>
          <p:spPr>
            <a:xfrm>
              <a:off x="2231830" y="1818796"/>
              <a:ext cx="3429412" cy="1028743"/>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en-US" altLang="zh-CN" sz="1200" dirty="0">
                  <a:solidFill>
                    <a:srgbClr val="FFFFFF"/>
                  </a:solidFill>
                  <a:latin typeface="Century Gothic"/>
                  <a:ea typeface="微软雅黑"/>
                  <a:cs typeface="+mn-ea"/>
                  <a:sym typeface="+mn-lt"/>
                </a:rPr>
                <a:t>d</a:t>
              </a:r>
              <a:r>
                <a:rPr kumimoji="0" lang="en-US" altLang="zh-CN" sz="1200" b="0" i="0" u="none" strike="noStrike" kern="1200" cap="none" spc="0" normalizeH="0" baseline="0" noProof="0" dirty="0" err="1">
                  <a:ln>
                    <a:noFill/>
                  </a:ln>
                  <a:solidFill>
                    <a:srgbClr val="FFFFFF"/>
                  </a:solidFill>
                  <a:effectLst/>
                  <a:uLnTx/>
                  <a:uFillTx/>
                  <a:latin typeface="Century Gothic"/>
                  <a:ea typeface="微软雅黑"/>
                  <a:cs typeface="+mn-ea"/>
                  <a:sym typeface="+mn-lt"/>
                </a:rPr>
                <a:t>ef</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 </a:t>
              </a:r>
              <a:r>
                <a:rPr kumimoji="0" lang="en-US" altLang="zh-CN" sz="1200" b="0" i="0" u="none" strike="noStrike" kern="1200" cap="none" spc="0" normalizeH="0" baseline="0" noProof="0" dirty="0" err="1">
                  <a:ln>
                    <a:noFill/>
                  </a:ln>
                  <a:solidFill>
                    <a:srgbClr val="FFFFFF"/>
                  </a:solidFill>
                  <a:effectLst/>
                  <a:uLnTx/>
                  <a:uFillTx/>
                  <a:latin typeface="Century Gothic"/>
                  <a:ea typeface="微软雅黑"/>
                  <a:cs typeface="+mn-ea"/>
                  <a:sym typeface="+mn-lt"/>
                </a:rPr>
                <a:t>get_surrounding_color</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用于获取图像精灵周围的</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RGB</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颜色数据，</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def color</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用于将图像精灵的颜色大部分替换为其周围的颜色，让图像精灵难以被发现。</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 </a:t>
              </a:r>
              <a:endPar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nvGrpSpPr>
          <p:cNvPr id="65" name="组合 64"/>
          <p:cNvGrpSpPr/>
          <p:nvPr/>
        </p:nvGrpSpPr>
        <p:grpSpPr>
          <a:xfrm>
            <a:off x="6225114" y="2831881"/>
            <a:ext cx="5252710" cy="3170986"/>
            <a:chOff x="611714" y="258014"/>
            <a:chExt cx="5252710" cy="3170986"/>
          </a:xfrm>
        </p:grpSpPr>
        <p:grpSp>
          <p:nvGrpSpPr>
            <p:cNvPr id="66" name="组合 65"/>
            <p:cNvGrpSpPr/>
            <p:nvPr/>
          </p:nvGrpSpPr>
          <p:grpSpPr>
            <a:xfrm>
              <a:off x="611714" y="258014"/>
              <a:ext cx="5252710" cy="3170986"/>
              <a:chOff x="1291167" y="1160058"/>
              <a:chExt cx="5252710" cy="3170986"/>
            </a:xfrm>
          </p:grpSpPr>
          <p:sp>
            <p:nvSpPr>
              <p:cNvPr id="70" name="等腰三角形 69"/>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71" name="矩形 70"/>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72" name="梯形 71"/>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73" name="等腰三角形 72"/>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67" name="文本框 66"/>
            <p:cNvSpPr txBox="1"/>
            <p:nvPr/>
          </p:nvSpPr>
          <p:spPr>
            <a:xfrm>
              <a:off x="1345448" y="1396834"/>
              <a:ext cx="385042"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rPr>
                <a:t>4</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Century Gothic"/>
                <a:ea typeface="微软雅黑"/>
                <a:cs typeface="+mn-ea"/>
                <a:sym typeface="+mn-lt"/>
              </a:endParaRPr>
            </a:p>
          </p:txBody>
        </p:sp>
        <p:sp>
          <p:nvSpPr>
            <p:cNvPr id="68" name="矩形 67"/>
            <p:cNvSpPr/>
            <p:nvPr/>
          </p:nvSpPr>
          <p:spPr>
            <a:xfrm>
              <a:off x="2148635" y="1488799"/>
              <a:ext cx="3469219" cy="369332"/>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b="1" dirty="0">
                  <a:solidFill>
                    <a:srgbClr val="FFFFFF"/>
                  </a:solidFill>
                  <a:latin typeface="Century Gothic"/>
                  <a:ea typeface="微软雅黑"/>
                  <a:cs typeface="+mn-ea"/>
                  <a:sym typeface="+mn-lt"/>
                </a:rPr>
                <a:t>def</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transparent</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&amp; def</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replace</a:t>
              </a:r>
              <a:endParaRPr kumimoji="0" lang="zh-CN" altLang="en-US" sz="18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69" name="矩形 68"/>
            <p:cNvSpPr/>
            <p:nvPr/>
          </p:nvSpPr>
          <p:spPr>
            <a:xfrm>
              <a:off x="2231830" y="1818796"/>
              <a:ext cx="3429412" cy="1026756"/>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en-US" altLang="zh-CN" sz="1200" dirty="0">
                  <a:solidFill>
                    <a:srgbClr val="FFFFFF"/>
                  </a:solidFill>
                  <a:latin typeface="Century Gothic"/>
                  <a:ea typeface="微软雅黑"/>
                  <a:cs typeface="+mn-ea"/>
                  <a:sym typeface="+mn-lt"/>
                </a:rPr>
                <a:t>d</a:t>
              </a:r>
              <a:r>
                <a:rPr kumimoji="0" lang="en-US" altLang="zh-CN" sz="1200" b="0" i="0" u="none" strike="noStrike" kern="1200" cap="none" spc="0" normalizeH="0" baseline="0" noProof="0" dirty="0" err="1">
                  <a:ln>
                    <a:noFill/>
                  </a:ln>
                  <a:solidFill>
                    <a:srgbClr val="FFFFFF"/>
                  </a:solidFill>
                  <a:effectLst/>
                  <a:uLnTx/>
                  <a:uFillTx/>
                  <a:latin typeface="Century Gothic"/>
                  <a:ea typeface="微软雅黑"/>
                  <a:cs typeface="+mn-ea"/>
                  <a:sym typeface="+mn-lt"/>
                </a:rPr>
                <a:t>ef</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 transparent</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是用一个和原图像精灵相同大小的透明图片将其替换，以起到让原图像精灵消失的效果。</a:t>
              </a:r>
              <a:endPar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a:p>
              <a:pPr marL="0" marR="0" lvl="0" indent="0" algn="just" defTabSz="609585" rtl="0" eaLnBrk="1" fontAlgn="auto" latinLnBrk="0" hangingPunct="1">
                <a:lnSpc>
                  <a:spcPct val="130000"/>
                </a:lnSpc>
                <a:spcBef>
                  <a:spcPts val="0"/>
                </a:spcBef>
                <a:spcAft>
                  <a:spcPts val="0"/>
                </a:spcAft>
                <a:buClrTx/>
                <a:buSzTx/>
                <a:buFontTx/>
                <a:buNone/>
                <a:tabLst/>
                <a:defRPr/>
              </a:pPr>
              <a:r>
                <a:rPr lang="en-US" altLang="zh-CN" sz="1200" dirty="0">
                  <a:solidFill>
                    <a:srgbClr val="FFFFFF"/>
                  </a:solidFill>
                  <a:latin typeface="Century Gothic"/>
                  <a:ea typeface="微软雅黑"/>
                  <a:cs typeface="+mn-ea"/>
                  <a:sym typeface="+mn-lt"/>
                </a:rPr>
                <a:t>d</a:t>
              </a:r>
              <a:r>
                <a:rPr kumimoji="0" lang="en-US" altLang="zh-CN" sz="1200" b="0" i="0" u="none" strike="noStrike" kern="1200" cap="none" spc="0" normalizeH="0" baseline="0" noProof="0" dirty="0" err="1">
                  <a:ln>
                    <a:noFill/>
                  </a:ln>
                  <a:solidFill>
                    <a:srgbClr val="FFFFFF"/>
                  </a:solidFill>
                  <a:effectLst/>
                  <a:uLnTx/>
                  <a:uFillTx/>
                  <a:latin typeface="Century Gothic"/>
                  <a:ea typeface="微软雅黑"/>
                  <a:cs typeface="+mn-ea"/>
                  <a:sym typeface="+mn-lt"/>
                </a:rPr>
                <a:t>ef</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 </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replace</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是将原图像精灵用另一张图片替换。</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 </a:t>
              </a:r>
              <a:endPar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sp>
        <p:nvSpPr>
          <p:cNvPr id="40" name="矩形 49">
            <a:extLst>
              <a:ext uri="{FF2B5EF4-FFF2-40B4-BE49-F238E27FC236}">
                <a16:creationId xmlns:a16="http://schemas.microsoft.com/office/drawing/2014/main" id="{6CAA210A-0E10-43DD-B565-BC35F47B1706}"/>
              </a:ext>
            </a:extLst>
          </p:cNvPr>
          <p:cNvSpPr/>
          <p:nvPr/>
        </p:nvSpPr>
        <p:spPr>
          <a:xfrm>
            <a:off x="2635513" y="1459691"/>
            <a:ext cx="1244251" cy="369332"/>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b="1" dirty="0">
                <a:solidFill>
                  <a:srgbClr val="FFFFFF"/>
                </a:solidFill>
                <a:latin typeface="Century Gothic"/>
                <a:ea typeface="微软雅黑"/>
                <a:cs typeface="+mn-ea"/>
                <a:sym typeface="+mn-lt"/>
              </a:rPr>
              <a:t>def</a:t>
            </a:r>
            <a:r>
              <a:rPr lang="zh-CN" altLang="en-US" b="1" dirty="0">
                <a:solidFill>
                  <a:srgbClr val="FFFFFF"/>
                </a:solidFill>
                <a:latin typeface="Century Gothic"/>
                <a:ea typeface="微软雅黑"/>
                <a:cs typeface="+mn-ea"/>
                <a:sym typeface="+mn-lt"/>
              </a:rPr>
              <a:t> </a:t>
            </a:r>
            <a:r>
              <a:rPr lang="en-US" altLang="zh-CN" b="1" dirty="0">
                <a:solidFill>
                  <a:srgbClr val="FFFFFF"/>
                </a:solidFill>
                <a:latin typeface="Century Gothic"/>
                <a:ea typeface="微软雅黑"/>
                <a:cs typeface="+mn-ea"/>
                <a:sym typeface="+mn-lt"/>
              </a:rPr>
              <a:t>resize</a:t>
            </a:r>
            <a:endParaRPr kumimoji="0" lang="zh-CN" altLang="en-US" sz="18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pic>
        <p:nvPicPr>
          <p:cNvPr id="11" name="Picture 10">
            <a:extLst>
              <a:ext uri="{FF2B5EF4-FFF2-40B4-BE49-F238E27FC236}">
                <a16:creationId xmlns:a16="http://schemas.microsoft.com/office/drawing/2014/main" id="{F399F373-EF84-441C-B53F-19AA4839FF01}"/>
              </a:ext>
            </a:extLst>
          </p:cNvPr>
          <p:cNvPicPr>
            <a:picLocks noChangeAspect="1"/>
          </p:cNvPicPr>
          <p:nvPr/>
        </p:nvPicPr>
        <p:blipFill>
          <a:blip r:embed="rId2"/>
          <a:stretch>
            <a:fillRect/>
          </a:stretch>
        </p:blipFill>
        <p:spPr>
          <a:xfrm>
            <a:off x="2108799" y="944777"/>
            <a:ext cx="3240000" cy="2527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B5AE78A-F6FE-4C00-9723-ED512D2E1506}"/>
              </a:ext>
            </a:extLst>
          </p:cNvPr>
          <p:cNvPicPr>
            <a:picLocks noChangeAspect="1"/>
          </p:cNvPicPr>
          <p:nvPr/>
        </p:nvPicPr>
        <p:blipFill>
          <a:blip r:embed="rId3"/>
          <a:stretch>
            <a:fillRect/>
          </a:stretch>
        </p:blipFill>
        <p:spPr>
          <a:xfrm>
            <a:off x="7725424" y="946035"/>
            <a:ext cx="3240000" cy="2518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0255A905-742A-4743-B7FB-6E890F577244}"/>
              </a:ext>
            </a:extLst>
          </p:cNvPr>
          <p:cNvPicPr>
            <a:picLocks noChangeAspect="1"/>
          </p:cNvPicPr>
          <p:nvPr/>
        </p:nvPicPr>
        <p:blipFill>
          <a:blip r:embed="rId4"/>
          <a:stretch>
            <a:fillRect/>
          </a:stretch>
        </p:blipFill>
        <p:spPr>
          <a:xfrm>
            <a:off x="2092621" y="3533961"/>
            <a:ext cx="3240000" cy="2525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A0EEC5D7-CC08-488C-94A6-D78114C9B598}"/>
              </a:ext>
            </a:extLst>
          </p:cNvPr>
          <p:cNvPicPr>
            <a:picLocks noChangeAspect="1"/>
          </p:cNvPicPr>
          <p:nvPr/>
        </p:nvPicPr>
        <p:blipFill>
          <a:blip r:embed="rId5"/>
          <a:stretch>
            <a:fillRect/>
          </a:stretch>
        </p:blipFill>
        <p:spPr>
          <a:xfrm>
            <a:off x="7725424" y="3526188"/>
            <a:ext cx="3240000" cy="2518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72775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5</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kumimoji="1" lang="en-US" altLang="zh-CN" dirty="0">
                <a:cs typeface="+mn-ea"/>
                <a:sym typeface="+mn-lt"/>
              </a:rPr>
              <a:t>Level</a:t>
            </a:r>
            <a:endParaRPr kumimoji="1" lang="zh-CN" altLang="en-US" dirty="0">
              <a:cs typeface="+mn-ea"/>
              <a:sym typeface="+mn-lt"/>
            </a:endParaRPr>
          </a:p>
        </p:txBody>
      </p:sp>
    </p:spTree>
    <p:extLst>
      <p:ext uri="{BB962C8B-B14F-4D97-AF65-F5344CB8AC3E}">
        <p14:creationId xmlns:p14="http://schemas.microsoft.com/office/powerpoint/2010/main" val="10891316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Five </a:t>
            </a:r>
            <a:r>
              <a:rPr lang="en-US" altLang="zh-CN" b="1" dirty="0">
                <a:cs typeface="+mn-ea"/>
                <a:sym typeface="+mn-lt"/>
              </a:rPr>
              <a:t>Level</a:t>
            </a:r>
            <a:endParaRPr lang="zh-CN" altLang="en-US" b="1" dirty="0">
              <a:solidFill>
                <a:schemeClr val="accent1"/>
              </a:solidFill>
              <a:cs typeface="+mn-ea"/>
              <a:sym typeface="+mn-lt"/>
            </a:endParaRPr>
          </a:p>
        </p:txBody>
      </p:sp>
      <p:grpSp>
        <p:nvGrpSpPr>
          <p:cNvPr id="9" name="Group 27"/>
          <p:cNvGrpSpPr/>
          <p:nvPr/>
        </p:nvGrpSpPr>
        <p:grpSpPr>
          <a:xfrm>
            <a:off x="1265081" y="1013440"/>
            <a:ext cx="1373925" cy="5032787"/>
            <a:chOff x="2897280" y="214999"/>
            <a:chExt cx="1065120" cy="4867342"/>
          </a:xfrm>
        </p:grpSpPr>
        <p:grpSp>
          <p:nvGrpSpPr>
            <p:cNvPr id="10" name="Group 18"/>
            <p:cNvGrpSpPr/>
            <p:nvPr/>
          </p:nvGrpSpPr>
          <p:grpSpPr>
            <a:xfrm>
              <a:off x="2897280" y="214999"/>
              <a:ext cx="1065120" cy="2439102"/>
              <a:chOff x="2897280" y="204839"/>
              <a:chExt cx="1065120" cy="2439102"/>
            </a:xfrm>
          </p:grpSpPr>
          <p:sp>
            <p:nvSpPr>
              <p:cNvPr id="14"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grpSp>
          <p:nvGrpSpPr>
            <p:cNvPr id="11" name="Group 19"/>
            <p:cNvGrpSpPr/>
            <p:nvPr/>
          </p:nvGrpSpPr>
          <p:grpSpPr>
            <a:xfrm flipV="1">
              <a:off x="2897280" y="2643239"/>
              <a:ext cx="1065120" cy="2439102"/>
              <a:chOff x="2897280" y="204839"/>
              <a:chExt cx="1065120" cy="2439102"/>
            </a:xfrm>
          </p:grpSpPr>
          <p:sp>
            <p:nvSpPr>
              <p:cNvPr id="12"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13"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grpSp>
      <p:sp>
        <p:nvSpPr>
          <p:cNvPr id="16" name="Rectangle 22"/>
          <p:cNvSpPr/>
          <p:nvPr/>
        </p:nvSpPr>
        <p:spPr>
          <a:xfrm>
            <a:off x="0" y="2263559"/>
            <a:ext cx="1275181" cy="127978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微软雅黑"/>
                <a:cs typeface="+mn-ea"/>
                <a:sym typeface="+mn-lt"/>
              </a:rPr>
              <a:t>02</a:t>
            </a:r>
          </a:p>
        </p:txBody>
      </p:sp>
      <p:sp>
        <p:nvSpPr>
          <p:cNvPr id="17" name="Rectangle 23"/>
          <p:cNvSpPr/>
          <p:nvPr/>
        </p:nvSpPr>
        <p:spPr>
          <a:xfrm>
            <a:off x="0" y="3500769"/>
            <a:ext cx="1275181" cy="12797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微软雅黑"/>
                <a:cs typeface="+mn-ea"/>
                <a:sym typeface="+mn-lt"/>
              </a:rPr>
              <a:t>03</a:t>
            </a:r>
          </a:p>
        </p:txBody>
      </p:sp>
      <p:sp>
        <p:nvSpPr>
          <p:cNvPr id="18" name="Rectangle 24"/>
          <p:cNvSpPr/>
          <p:nvPr/>
        </p:nvSpPr>
        <p:spPr>
          <a:xfrm>
            <a:off x="0" y="4773075"/>
            <a:ext cx="1275181" cy="1279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04</a:t>
            </a:r>
          </a:p>
        </p:txBody>
      </p:sp>
      <p:sp>
        <p:nvSpPr>
          <p:cNvPr id="19" name="Rectangle 25"/>
          <p:cNvSpPr/>
          <p:nvPr/>
        </p:nvSpPr>
        <p:spPr>
          <a:xfrm>
            <a:off x="0" y="1013440"/>
            <a:ext cx="1275181" cy="127978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微软雅黑"/>
                <a:cs typeface="+mn-ea"/>
                <a:sym typeface="+mn-lt"/>
              </a:rPr>
              <a:t>01</a:t>
            </a:r>
          </a:p>
        </p:txBody>
      </p:sp>
      <p:grpSp>
        <p:nvGrpSpPr>
          <p:cNvPr id="21" name="组合 20"/>
          <p:cNvGrpSpPr/>
          <p:nvPr/>
        </p:nvGrpSpPr>
        <p:grpSpPr>
          <a:xfrm>
            <a:off x="2633533" y="2142599"/>
            <a:ext cx="8635837" cy="709111"/>
            <a:chOff x="2633533" y="2142599"/>
            <a:chExt cx="8635837" cy="709111"/>
          </a:xfrm>
        </p:grpSpPr>
        <p:sp>
          <p:nvSpPr>
            <p:cNvPr id="8" name="Pentagon 16"/>
            <p:cNvSpPr/>
            <p:nvPr/>
          </p:nvSpPr>
          <p:spPr>
            <a:xfrm>
              <a:off x="2633533" y="2142599"/>
              <a:ext cx="8297390" cy="709111"/>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3" name="矩形 32"/>
            <p:cNvSpPr/>
            <p:nvPr/>
          </p:nvSpPr>
          <p:spPr>
            <a:xfrm>
              <a:off x="2639006" y="2215496"/>
              <a:ext cx="800219"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Century Gothic"/>
                  <a:ea typeface="微软雅黑"/>
                  <a:cs typeface="+mn-ea"/>
                  <a:sym typeface="+mn-lt"/>
                </a:rPr>
                <a:t>初始化</a:t>
              </a:r>
            </a:p>
          </p:txBody>
        </p:sp>
        <p:sp>
          <p:nvSpPr>
            <p:cNvPr id="34" name="矩形 33"/>
            <p:cNvSpPr/>
            <p:nvPr/>
          </p:nvSpPr>
          <p:spPr>
            <a:xfrm>
              <a:off x="2644479" y="2508796"/>
              <a:ext cx="8624891" cy="3089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zh-CN" altLang="en-US" sz="1200" dirty="0">
                  <a:solidFill>
                    <a:srgbClr val="FFFFFF"/>
                  </a:solidFill>
                  <a:latin typeface="Century Gothic"/>
                  <a:ea typeface="微软雅黑"/>
                  <a:cs typeface="+mn-ea"/>
                  <a:sym typeface="+mn-lt"/>
                </a:rPr>
                <a:t>初始化属性，包括各种用于判定关卡状态的布尔值。</a:t>
              </a:r>
              <a:endPar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nvGrpSpPr>
          <p:cNvPr id="22" name="组合 21"/>
          <p:cNvGrpSpPr/>
          <p:nvPr/>
        </p:nvGrpSpPr>
        <p:grpSpPr>
          <a:xfrm>
            <a:off x="2633535" y="2835276"/>
            <a:ext cx="9423643" cy="709111"/>
            <a:chOff x="2633535" y="2835276"/>
            <a:chExt cx="9423643" cy="709111"/>
          </a:xfrm>
        </p:grpSpPr>
        <p:sp>
          <p:nvSpPr>
            <p:cNvPr id="5" name="Pentagon 7"/>
            <p:cNvSpPr/>
            <p:nvPr/>
          </p:nvSpPr>
          <p:spPr>
            <a:xfrm>
              <a:off x="2633535" y="2835276"/>
              <a:ext cx="6368634" cy="709111"/>
            </a:xfrm>
            <a:prstGeom prst="homePlat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5" name="矩形 34"/>
            <p:cNvSpPr/>
            <p:nvPr/>
          </p:nvSpPr>
          <p:spPr>
            <a:xfrm>
              <a:off x="2633535" y="3039369"/>
              <a:ext cx="4288353"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FFFFFF"/>
                  </a:solidFill>
                  <a:latin typeface="Century Gothic"/>
                  <a:ea typeface="微软雅黑"/>
                  <a:cs typeface="+mn-ea"/>
                  <a:sym typeface="+mn-lt"/>
                </a:rPr>
                <a:t>创建并更新原图像精灵、圆圈以及时间进度条</a:t>
              </a:r>
              <a:endParaRPr kumimoji="0" lang="zh-CN" altLang="en-US" sz="16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36" name="矩形 35"/>
            <p:cNvSpPr/>
            <p:nvPr/>
          </p:nvSpPr>
          <p:spPr>
            <a:xfrm>
              <a:off x="3432287" y="3159270"/>
              <a:ext cx="8624891" cy="3089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nvGrpSpPr>
          <p:cNvPr id="23" name="组合 22"/>
          <p:cNvGrpSpPr/>
          <p:nvPr/>
        </p:nvGrpSpPr>
        <p:grpSpPr>
          <a:xfrm>
            <a:off x="2604138" y="3512774"/>
            <a:ext cx="9453040" cy="709111"/>
            <a:chOff x="2604138" y="3512774"/>
            <a:chExt cx="9453040" cy="709111"/>
          </a:xfrm>
        </p:grpSpPr>
        <p:sp>
          <p:nvSpPr>
            <p:cNvPr id="6" name="Pentagon 8"/>
            <p:cNvSpPr/>
            <p:nvPr/>
          </p:nvSpPr>
          <p:spPr>
            <a:xfrm>
              <a:off x="2633533" y="3512774"/>
              <a:ext cx="7077046" cy="709111"/>
            </a:xfrm>
            <a:prstGeom prst="homePlate">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43" name="矩形 42"/>
            <p:cNvSpPr/>
            <p:nvPr/>
          </p:nvSpPr>
          <p:spPr>
            <a:xfrm>
              <a:off x="2604138" y="3722572"/>
              <a:ext cx="5724645"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FFFFFF"/>
                  </a:solidFill>
                  <a:latin typeface="Century Gothic"/>
                  <a:ea typeface="微软雅黑"/>
                  <a:cs typeface="+mn-ea"/>
                  <a:sym typeface="+mn-lt"/>
                </a:rPr>
                <a:t>修改原图像精灵并存储修改后的图像（抽象方法由子类重写）</a:t>
              </a:r>
              <a:endParaRPr kumimoji="0" lang="zh-CN" altLang="en-US" sz="1600" b="1"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44" name="矩形 43"/>
            <p:cNvSpPr/>
            <p:nvPr/>
          </p:nvSpPr>
          <p:spPr>
            <a:xfrm>
              <a:off x="3432287" y="3851947"/>
              <a:ext cx="8624891" cy="3089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nvGrpSpPr>
          <p:cNvPr id="25" name="组合 24"/>
          <p:cNvGrpSpPr/>
          <p:nvPr/>
        </p:nvGrpSpPr>
        <p:grpSpPr>
          <a:xfrm>
            <a:off x="2633533" y="4213482"/>
            <a:ext cx="9558467" cy="752484"/>
            <a:chOff x="2633533" y="4213482"/>
            <a:chExt cx="9558467" cy="752484"/>
          </a:xfrm>
        </p:grpSpPr>
        <p:sp>
          <p:nvSpPr>
            <p:cNvPr id="7" name="Pentagon 9"/>
            <p:cNvSpPr/>
            <p:nvPr/>
          </p:nvSpPr>
          <p:spPr>
            <a:xfrm>
              <a:off x="2633533" y="4213482"/>
              <a:ext cx="5111200" cy="70911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45" name="矩形 44"/>
            <p:cNvSpPr/>
            <p:nvPr/>
          </p:nvSpPr>
          <p:spPr>
            <a:xfrm>
              <a:off x="2644479" y="4288355"/>
              <a:ext cx="3262433"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000000">
                      <a:lumMod val="85000"/>
                      <a:lumOff val="15000"/>
                    </a:srgbClr>
                  </a:solidFill>
                  <a:latin typeface="Century Gothic"/>
                  <a:ea typeface="微软雅黑"/>
                  <a:cs typeface="+mn-ea"/>
                  <a:sym typeface="+mn-lt"/>
                </a:rPr>
                <a:t>判断鼠标是否点击了一对不同元素</a:t>
              </a:r>
              <a:endParaRPr kumimoji="0" lang="zh-CN" altLang="en-US" sz="16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46" name="矩形 45"/>
            <p:cNvSpPr/>
            <p:nvPr/>
          </p:nvSpPr>
          <p:spPr>
            <a:xfrm>
              <a:off x="3432287" y="4537494"/>
              <a:ext cx="8624891" cy="3089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cxnSp>
          <p:nvCxnSpPr>
            <p:cNvPr id="59" name="直接连接符 58"/>
            <p:cNvCxnSpPr/>
            <p:nvPr/>
          </p:nvCxnSpPr>
          <p:spPr>
            <a:xfrm>
              <a:off x="7829486" y="4965966"/>
              <a:ext cx="4362514" cy="0"/>
            </a:xfrm>
            <a:prstGeom prst="line">
              <a:avLst/>
            </a:prstGeom>
            <a:ln>
              <a:solidFill>
                <a:schemeClr val="tx1">
                  <a:lumMod val="75000"/>
                  <a:lumOff val="2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117029" y="5085444"/>
            <a:ext cx="4074971" cy="965686"/>
            <a:chOff x="8117029" y="5085444"/>
            <a:chExt cx="4074971" cy="965686"/>
          </a:xfrm>
        </p:grpSpPr>
        <p:sp>
          <p:nvSpPr>
            <p:cNvPr id="60" name="矩形 59"/>
            <p:cNvSpPr/>
            <p:nvPr/>
          </p:nvSpPr>
          <p:spPr>
            <a:xfrm>
              <a:off x="8328783" y="5085444"/>
              <a:ext cx="3171061" cy="400110"/>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zh-CN" sz="2000" b="1" dirty="0">
                  <a:solidFill>
                    <a:srgbClr val="000000">
                      <a:lumMod val="85000"/>
                      <a:lumOff val="15000"/>
                    </a:srgbClr>
                  </a:solidFill>
                  <a:latin typeface="Century Gothic"/>
                  <a:ea typeface="微软雅黑"/>
                  <a:cs typeface="+mn-ea"/>
                  <a:sym typeface="+mn-lt"/>
                </a:rPr>
                <a:t>LEVEL1&amp;LEVEL2</a:t>
              </a:r>
              <a:r>
                <a:rPr lang="zh-CN" altLang="en-US" sz="2000" b="1" dirty="0">
                  <a:solidFill>
                    <a:srgbClr val="000000">
                      <a:lumMod val="85000"/>
                      <a:lumOff val="15000"/>
                    </a:srgbClr>
                  </a:solidFill>
                  <a:latin typeface="Century Gothic"/>
                  <a:ea typeface="微软雅黑"/>
                  <a:cs typeface="+mn-ea"/>
                  <a:sym typeface="+mn-lt"/>
                </a:rPr>
                <a:t>继承</a:t>
              </a:r>
              <a:r>
                <a:rPr lang="en-US" altLang="zh-CN" sz="2000" b="1" dirty="0">
                  <a:solidFill>
                    <a:srgbClr val="000000">
                      <a:lumMod val="85000"/>
                      <a:lumOff val="15000"/>
                    </a:srgbClr>
                  </a:solidFill>
                  <a:latin typeface="Century Gothic"/>
                  <a:ea typeface="微软雅黑"/>
                  <a:cs typeface="+mn-ea"/>
                  <a:sym typeface="+mn-lt"/>
                </a:rPr>
                <a:t>LEVEL</a:t>
              </a:r>
              <a:endParaRPr kumimoji="0" lang="zh-CN" altLang="en-US" sz="20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61" name="矩形 60"/>
            <p:cNvSpPr/>
            <p:nvPr/>
          </p:nvSpPr>
          <p:spPr>
            <a:xfrm>
              <a:off x="8443945" y="5426535"/>
              <a:ext cx="3748055" cy="6245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子类只需要为</a:t>
              </a:r>
              <a:r>
                <a:rPr kumimoji="0" lang="en-US" altLang="zh-CN" sz="14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number</a:t>
              </a:r>
              <a:r>
                <a:rPr kumimoji="0" lang="zh-CN" altLang="en-US" sz="14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属性（关卡中不同的个数）赋初值并且重写</a:t>
              </a:r>
              <a:r>
                <a:rPr kumimoji="0" lang="en-US" altLang="zh-CN" sz="1400" b="0" i="0" u="none" strike="noStrike" kern="1200" cap="none" spc="0" normalizeH="0" baseline="0" noProof="0" dirty="0" err="1">
                  <a:ln>
                    <a:noFill/>
                  </a:ln>
                  <a:solidFill>
                    <a:srgbClr val="000000">
                      <a:lumMod val="85000"/>
                      <a:lumOff val="15000"/>
                    </a:srgbClr>
                  </a:solidFill>
                  <a:effectLst/>
                  <a:uLnTx/>
                  <a:uFillTx/>
                  <a:latin typeface="Century Gothic"/>
                  <a:ea typeface="微软雅黑"/>
                  <a:cs typeface="+mn-ea"/>
                  <a:sym typeface="+mn-lt"/>
                </a:rPr>
                <a:t>set_diffs</a:t>
              </a:r>
              <a:r>
                <a:rPr kumimoji="0" lang="zh-CN" altLang="en-US" sz="14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方法即可。</a:t>
              </a:r>
            </a:p>
          </p:txBody>
        </p:sp>
        <p:sp>
          <p:nvSpPr>
            <p:cNvPr id="62" name="椭圆 61"/>
            <p:cNvSpPr/>
            <p:nvPr/>
          </p:nvSpPr>
          <p:spPr>
            <a:xfrm>
              <a:off x="8117029" y="5180493"/>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grpSp>
      <p:sp>
        <p:nvSpPr>
          <p:cNvPr id="63" name="矩形 33">
            <a:extLst>
              <a:ext uri="{FF2B5EF4-FFF2-40B4-BE49-F238E27FC236}">
                <a16:creationId xmlns:a16="http://schemas.microsoft.com/office/drawing/2014/main" id="{3ECD4027-3E64-4EA6-93EB-672AE6D20C35}"/>
              </a:ext>
            </a:extLst>
          </p:cNvPr>
          <p:cNvSpPr/>
          <p:nvPr/>
        </p:nvSpPr>
        <p:spPr>
          <a:xfrm>
            <a:off x="2644479" y="4548066"/>
            <a:ext cx="8624891" cy="308995"/>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Century Gothic"/>
                <a:ea typeface="微软雅黑"/>
                <a:cs typeface="+mn-ea"/>
                <a:sym typeface="+mn-lt"/>
              </a:rPr>
              <a:t>如果捕获到点击，则返回相应的编号交给</a:t>
            </a:r>
            <a:r>
              <a:rPr kumimoji="0" lang="en-US" altLang="zh-CN" sz="1200" b="0" i="0" u="none" strike="noStrike" kern="1200" cap="none" spc="0" normalizeH="0" baseline="0" noProof="0" dirty="0">
                <a:ln>
                  <a:noFill/>
                </a:ln>
                <a:effectLst/>
                <a:uLnTx/>
                <a:uFillTx/>
                <a:latin typeface="Century Gothic"/>
                <a:ea typeface="微软雅黑"/>
                <a:cs typeface="+mn-ea"/>
                <a:sym typeface="+mn-lt"/>
              </a:rPr>
              <a:t>Game</a:t>
            </a:r>
            <a:r>
              <a:rPr kumimoji="0" lang="zh-CN" altLang="en-US" sz="1200" b="0" i="0" u="none" strike="noStrike" kern="1200" cap="none" spc="0" normalizeH="0" baseline="0" noProof="0" dirty="0">
                <a:ln>
                  <a:noFill/>
                </a:ln>
                <a:effectLst/>
                <a:uLnTx/>
                <a:uFillTx/>
                <a:latin typeface="Century Gothic"/>
                <a:ea typeface="微软雅黑"/>
                <a:cs typeface="+mn-ea"/>
                <a:sym typeface="+mn-lt"/>
              </a:rPr>
              <a:t>中</a:t>
            </a:r>
            <a:r>
              <a:rPr kumimoji="0" lang="en-US" altLang="zh-CN" sz="1200" b="0" i="0" u="none" strike="noStrike" kern="1200" cap="none" spc="0" normalizeH="0" baseline="0" noProof="0" dirty="0">
                <a:ln>
                  <a:noFill/>
                </a:ln>
                <a:effectLst/>
                <a:uLnTx/>
                <a:uFillTx/>
                <a:latin typeface="Century Gothic"/>
                <a:ea typeface="微软雅黑"/>
                <a:cs typeface="+mn-ea"/>
                <a:sym typeface="+mn-lt"/>
              </a:rPr>
              <a:t>update</a:t>
            </a:r>
            <a:r>
              <a:rPr kumimoji="0" lang="zh-CN" altLang="en-US" sz="1200" b="0" i="0" u="none" strike="noStrike" kern="1200" cap="none" spc="0" normalizeH="0" baseline="0" noProof="0" dirty="0">
                <a:ln>
                  <a:noFill/>
                </a:ln>
                <a:effectLst/>
                <a:uLnTx/>
                <a:uFillTx/>
                <a:latin typeface="Century Gothic"/>
                <a:ea typeface="微软雅黑"/>
                <a:cs typeface="+mn-ea"/>
                <a:sym typeface="+mn-lt"/>
              </a:rPr>
              <a:t>处理。</a:t>
            </a:r>
          </a:p>
        </p:txBody>
      </p:sp>
    </p:spTree>
    <p:extLst>
      <p:ext uri="{BB962C8B-B14F-4D97-AF65-F5344CB8AC3E}">
        <p14:creationId xmlns:p14="http://schemas.microsoft.com/office/powerpoint/2010/main" val="31508472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6</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a:xfrm>
            <a:off x="4385865" y="2421466"/>
            <a:ext cx="3420269" cy="897467"/>
          </a:xfrm>
        </p:spPr>
        <p:txBody>
          <a:bodyPr/>
          <a:lstStyle/>
          <a:p>
            <a:r>
              <a:rPr kumimoji="1" lang="zh-CN" altLang="en-US" dirty="0">
                <a:cs typeface="+mn-ea"/>
                <a:sym typeface="+mn-lt"/>
              </a:rPr>
              <a:t>游戏视频</a:t>
            </a:r>
            <a:r>
              <a:rPr kumimoji="1" lang="en-US" altLang="zh-CN" dirty="0">
                <a:cs typeface="+mn-ea"/>
                <a:sym typeface="+mn-lt"/>
              </a:rPr>
              <a:t>&amp;</a:t>
            </a:r>
          </a:p>
          <a:p>
            <a:r>
              <a:rPr kumimoji="1" lang="zh-CN" altLang="en-US" dirty="0">
                <a:cs typeface="+mn-ea"/>
                <a:sym typeface="+mn-lt"/>
              </a:rPr>
              <a:t>总结</a:t>
            </a:r>
          </a:p>
        </p:txBody>
      </p:sp>
    </p:spTree>
    <p:extLst>
      <p:ext uri="{BB962C8B-B14F-4D97-AF65-F5344CB8AC3E}">
        <p14:creationId xmlns:p14="http://schemas.microsoft.com/office/powerpoint/2010/main" val="18951464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Six </a:t>
            </a:r>
            <a:r>
              <a:rPr lang="zh-CN" altLang="en-US" b="1" dirty="0">
                <a:cs typeface="+mn-ea"/>
                <a:sym typeface="+mn-lt"/>
              </a:rPr>
              <a:t>游戏视频</a:t>
            </a:r>
            <a:r>
              <a:rPr lang="en-US" altLang="zh-CN" b="1" dirty="0">
                <a:cs typeface="+mn-ea"/>
                <a:sym typeface="+mn-lt"/>
              </a:rPr>
              <a:t>&amp;</a:t>
            </a:r>
            <a:r>
              <a:rPr lang="zh-CN" altLang="en-US" b="1" dirty="0">
                <a:cs typeface="+mn-ea"/>
                <a:sym typeface="+mn-lt"/>
              </a:rPr>
              <a:t>总结</a:t>
            </a:r>
          </a:p>
        </p:txBody>
      </p:sp>
      <p:pic>
        <p:nvPicPr>
          <p:cNvPr id="3" name="game">
            <a:hlinkClick r:id="" action="ppaction://media"/>
            <a:extLst>
              <a:ext uri="{FF2B5EF4-FFF2-40B4-BE49-F238E27FC236}">
                <a16:creationId xmlns:a16="http://schemas.microsoft.com/office/drawing/2014/main" id="{77142ED4-41CE-4352-A6F0-B7B121DFFD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0" y="1346200"/>
            <a:ext cx="8128000" cy="4572000"/>
          </a:xfrm>
          <a:prstGeom prst="rect">
            <a:avLst/>
          </a:prstGeom>
        </p:spPr>
      </p:pic>
    </p:spTree>
    <p:extLst>
      <p:ext uri="{BB962C8B-B14F-4D97-AF65-F5344CB8AC3E}">
        <p14:creationId xmlns:p14="http://schemas.microsoft.com/office/powerpoint/2010/main" val="20069307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a:r>
              <a:rPr lang="en-US" altLang="zh-CN" b="1" dirty="0">
                <a:solidFill>
                  <a:srgbClr val="FFC000"/>
                </a:solidFill>
                <a:cs typeface="+mn-ea"/>
                <a:sym typeface="+mn-lt"/>
              </a:rPr>
              <a:t>Part Six </a:t>
            </a:r>
            <a:r>
              <a:rPr lang="zh-CN" altLang="en-US" b="1" dirty="0">
                <a:solidFill>
                  <a:srgbClr val="FFC000"/>
                </a:solidFill>
                <a:cs typeface="+mn-ea"/>
                <a:sym typeface="+mn-lt"/>
              </a:rPr>
              <a:t>游戏视频</a:t>
            </a:r>
            <a:r>
              <a:rPr lang="en-US" altLang="zh-CN" b="1" dirty="0">
                <a:solidFill>
                  <a:srgbClr val="FFC000"/>
                </a:solidFill>
                <a:cs typeface="+mn-ea"/>
                <a:sym typeface="+mn-lt"/>
              </a:rPr>
              <a:t>&amp;</a:t>
            </a:r>
            <a:r>
              <a:rPr lang="zh-CN" altLang="en-US" b="1" dirty="0">
                <a:solidFill>
                  <a:srgbClr val="FFC000"/>
                </a:solidFill>
                <a:cs typeface="+mn-ea"/>
                <a:sym typeface="+mn-lt"/>
              </a:rPr>
              <a:t>总结</a:t>
            </a:r>
          </a:p>
        </p:txBody>
      </p:sp>
      <p:grpSp>
        <p:nvGrpSpPr>
          <p:cNvPr id="10" name="组合 9"/>
          <p:cNvGrpSpPr/>
          <p:nvPr/>
        </p:nvGrpSpPr>
        <p:grpSpPr>
          <a:xfrm>
            <a:off x="2053421" y="1974262"/>
            <a:ext cx="2147415" cy="3009399"/>
            <a:chOff x="909148" y="1974263"/>
            <a:chExt cx="2147415" cy="3009399"/>
          </a:xfrm>
        </p:grpSpPr>
        <p:grpSp>
          <p:nvGrpSpPr>
            <p:cNvPr id="4" name="Group 75"/>
            <p:cNvGrpSpPr/>
            <p:nvPr/>
          </p:nvGrpSpPr>
          <p:grpSpPr>
            <a:xfrm rot="5400000">
              <a:off x="1143771" y="1817174"/>
              <a:ext cx="1755703" cy="2069881"/>
              <a:chOff x="1120775" y="1730534"/>
              <a:chExt cx="1085850" cy="1280160"/>
            </a:xfrm>
          </p:grpSpPr>
          <p:cxnSp>
            <p:nvCxnSpPr>
              <p:cNvPr id="5" name="Straight Connector 77"/>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11"/>
              <p:cNvGrpSpPr/>
              <p:nvPr/>
            </p:nvGrpSpPr>
            <p:grpSpPr>
              <a:xfrm>
                <a:off x="1120775" y="1838325"/>
                <a:ext cx="1085850" cy="1077920"/>
                <a:chOff x="3810000" y="1948650"/>
                <a:chExt cx="1085850" cy="1077920"/>
              </a:xfrm>
            </p:grpSpPr>
            <p:sp>
              <p:nvSpPr>
                <p:cNvPr id="7" name="Trapezoid 95"/>
                <p:cNvSpPr/>
                <p:nvPr/>
              </p:nvSpPr>
              <p:spPr>
                <a:xfrm rot="5400000" flipH="1">
                  <a:off x="3665141" y="2318934"/>
                  <a:ext cx="892968" cy="152400"/>
                </a:xfrm>
                <a:prstGeom prst="trapezoid">
                  <a:avLst>
                    <a:gd name="adj" fmla="val 625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8" name="Parallelogram 96"/>
                <p:cNvSpPr/>
                <p:nvPr/>
              </p:nvSpPr>
              <p:spPr>
                <a:xfrm rot="16200000" flipV="1">
                  <a:off x="3508373" y="2343942"/>
                  <a:ext cx="984254" cy="381000"/>
                </a:xfrm>
                <a:prstGeom prst="parallelogram">
                  <a:avLst>
                    <a:gd name="adj" fmla="val 632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9" name="Freeform 97"/>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sp>
          <p:nvSpPr>
            <p:cNvPr id="100" name="矩形 99"/>
            <p:cNvSpPr/>
            <p:nvPr/>
          </p:nvSpPr>
          <p:spPr>
            <a:xfrm>
              <a:off x="1422107" y="3942096"/>
              <a:ext cx="1005404"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000000">
                      <a:lumMod val="85000"/>
                      <a:lumOff val="15000"/>
                    </a:srgbClr>
                  </a:solidFill>
                  <a:latin typeface="Century Gothic"/>
                  <a:ea typeface="微软雅黑"/>
                  <a:cs typeface="+mn-ea"/>
                  <a:sym typeface="+mn-lt"/>
                </a:rPr>
                <a:t>基本功能</a:t>
              </a:r>
              <a:endParaRPr kumimoji="0" lang="zh-CN" altLang="en-US" sz="16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01" name="矩形 100"/>
            <p:cNvSpPr/>
            <p:nvPr/>
          </p:nvSpPr>
          <p:spPr>
            <a:xfrm>
              <a:off x="909148" y="4282316"/>
              <a:ext cx="2031325" cy="701346"/>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zh-CN" altLang="en-US" sz="1600" dirty="0">
                  <a:solidFill>
                    <a:srgbClr val="000000">
                      <a:lumMod val="85000"/>
                      <a:lumOff val="15000"/>
                    </a:srgbClr>
                  </a:solidFill>
                  <a:latin typeface="Century Gothic"/>
                  <a:ea typeface="微软雅黑"/>
                  <a:cs typeface="+mn-ea"/>
                  <a:sym typeface="+mn-lt"/>
                </a:rPr>
                <a:t>完成了所有的基本功能和任务</a:t>
              </a:r>
              <a:r>
                <a:rPr lang="zh-CN" altLang="en-US" sz="1100" dirty="0">
                  <a:solidFill>
                    <a:srgbClr val="000000">
                      <a:lumMod val="85000"/>
                      <a:lumOff val="15000"/>
                    </a:srgbClr>
                  </a:solidFill>
                  <a:latin typeface="Century Gothic"/>
                  <a:ea typeface="微软雅黑"/>
                  <a:cs typeface="+mn-ea"/>
                  <a:sym typeface="+mn-lt"/>
                </a:rPr>
                <a:t>。</a:t>
              </a:r>
              <a:endParaRPr kumimoji="0" lang="zh-CN" altLang="en-US" sz="11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grpSp>
      <p:grpSp>
        <p:nvGrpSpPr>
          <p:cNvPr id="12" name="组合 11"/>
          <p:cNvGrpSpPr/>
          <p:nvPr/>
        </p:nvGrpSpPr>
        <p:grpSpPr>
          <a:xfrm>
            <a:off x="5205201" y="1974263"/>
            <a:ext cx="2197131" cy="3969022"/>
            <a:chOff x="6160898" y="1974262"/>
            <a:chExt cx="2197131" cy="3969022"/>
          </a:xfrm>
        </p:grpSpPr>
        <p:grpSp>
          <p:nvGrpSpPr>
            <p:cNvPr id="26" name="Group 144"/>
            <p:cNvGrpSpPr/>
            <p:nvPr/>
          </p:nvGrpSpPr>
          <p:grpSpPr>
            <a:xfrm rot="5400000">
              <a:off x="6445237" y="1817173"/>
              <a:ext cx="1755703" cy="2069881"/>
              <a:chOff x="1120774" y="1730534"/>
              <a:chExt cx="1085850" cy="1280160"/>
            </a:xfrm>
          </p:grpSpPr>
          <p:cxnSp>
            <p:nvCxnSpPr>
              <p:cNvPr id="27" name="Straight Connector 145"/>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11"/>
              <p:cNvGrpSpPr/>
              <p:nvPr/>
            </p:nvGrpSpPr>
            <p:grpSpPr>
              <a:xfrm>
                <a:off x="1120774" y="1838325"/>
                <a:ext cx="1085850" cy="1077920"/>
                <a:chOff x="3809999" y="1948650"/>
                <a:chExt cx="1085850" cy="1077920"/>
              </a:xfrm>
            </p:grpSpPr>
            <p:sp>
              <p:nvSpPr>
                <p:cNvPr id="29" name="Trapezoid 147"/>
                <p:cNvSpPr/>
                <p:nvPr/>
              </p:nvSpPr>
              <p:spPr>
                <a:xfrm rot="5400000" flipH="1">
                  <a:off x="3665141" y="2318934"/>
                  <a:ext cx="892968" cy="152400"/>
                </a:xfrm>
                <a:prstGeom prst="trapezoid">
                  <a:avLst>
                    <a:gd name="adj" fmla="val 6250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0" name="Parallelogram 148"/>
                <p:cNvSpPr/>
                <p:nvPr/>
              </p:nvSpPr>
              <p:spPr>
                <a:xfrm rot="16200000" flipV="1">
                  <a:off x="3508373" y="2343942"/>
                  <a:ext cx="984254" cy="381000"/>
                </a:xfrm>
                <a:prstGeom prst="parallelogram">
                  <a:avLst>
                    <a:gd name="adj" fmla="val 6324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1" name="Freeform 149"/>
                <p:cNvSpPr/>
                <p:nvPr/>
              </p:nvSpPr>
              <p:spPr>
                <a:xfrm rot="10800000" flipH="1" flipV="1">
                  <a:off x="3809999"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sp>
          <p:nvSpPr>
            <p:cNvPr id="104" name="矩形 103"/>
            <p:cNvSpPr/>
            <p:nvPr/>
          </p:nvSpPr>
          <p:spPr>
            <a:xfrm>
              <a:off x="6673857" y="3942096"/>
              <a:ext cx="1005404"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000000">
                      <a:lumMod val="85000"/>
                      <a:lumOff val="15000"/>
                    </a:srgbClr>
                  </a:solidFill>
                  <a:latin typeface="Century Gothic"/>
                  <a:ea typeface="微软雅黑"/>
                  <a:cs typeface="+mn-ea"/>
                  <a:sym typeface="+mn-lt"/>
                </a:rPr>
                <a:t>附加功能</a:t>
              </a:r>
              <a:endParaRPr kumimoji="0" lang="zh-CN" altLang="en-US" sz="16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05" name="矩形 104"/>
            <p:cNvSpPr/>
            <p:nvPr/>
          </p:nvSpPr>
          <p:spPr>
            <a:xfrm>
              <a:off x="6160898" y="4282316"/>
              <a:ext cx="2031325" cy="1660968"/>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lang="zh-CN" altLang="en-US" sz="1600" dirty="0">
                  <a:solidFill>
                    <a:srgbClr val="000000">
                      <a:lumMod val="85000"/>
                      <a:lumOff val="15000"/>
                    </a:srgbClr>
                  </a:solidFill>
                  <a:latin typeface="Century Gothic"/>
                  <a:ea typeface="微软雅黑"/>
                  <a:cs typeface="+mn-ea"/>
                  <a:sym typeface="+mn-lt"/>
                </a:rPr>
                <a:t>关卡制的游戏结构，增加了失败判定</a:t>
              </a:r>
              <a:r>
                <a:rPr lang="en-US" altLang="zh-CN" sz="1600" dirty="0">
                  <a:solidFill>
                    <a:srgbClr val="000000">
                      <a:lumMod val="85000"/>
                      <a:lumOff val="15000"/>
                    </a:srgbClr>
                  </a:solidFill>
                  <a:latin typeface="Century Gothic"/>
                  <a:ea typeface="微软雅黑"/>
                  <a:cs typeface="+mn-ea"/>
                  <a:sym typeface="+mn-lt"/>
                </a:rPr>
                <a:t>——</a:t>
              </a:r>
              <a:r>
                <a:rPr lang="zh-CN" altLang="en-US" sz="1600" dirty="0">
                  <a:solidFill>
                    <a:srgbClr val="000000">
                      <a:lumMod val="85000"/>
                      <a:lumOff val="15000"/>
                    </a:srgbClr>
                  </a:solidFill>
                  <a:latin typeface="Century Gothic"/>
                  <a:ea typeface="微软雅黑"/>
                  <a:cs typeface="+mn-ea"/>
                  <a:sym typeface="+mn-lt"/>
                </a:rPr>
                <a:t>规定时间内未完成不同搜索，以及重试关卡的功能。</a:t>
              </a:r>
              <a:endParaRPr kumimoji="0" lang="zh-CN" altLang="en-US" sz="16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grpSp>
      <p:grpSp>
        <p:nvGrpSpPr>
          <p:cNvPr id="14" name="组合 13"/>
          <p:cNvGrpSpPr/>
          <p:nvPr/>
        </p:nvGrpSpPr>
        <p:grpSpPr>
          <a:xfrm>
            <a:off x="8442153" y="1974263"/>
            <a:ext cx="2172473" cy="3969021"/>
            <a:chOff x="8836288" y="1974263"/>
            <a:chExt cx="2172473" cy="3969021"/>
          </a:xfrm>
        </p:grpSpPr>
        <p:grpSp>
          <p:nvGrpSpPr>
            <p:cNvPr id="35" name="Group 153"/>
            <p:cNvGrpSpPr/>
            <p:nvPr/>
          </p:nvGrpSpPr>
          <p:grpSpPr>
            <a:xfrm rot="5400000">
              <a:off x="9095969" y="1817174"/>
              <a:ext cx="1755703" cy="2069881"/>
              <a:chOff x="1120775" y="1730534"/>
              <a:chExt cx="1085850" cy="1280160"/>
            </a:xfrm>
          </p:grpSpPr>
          <p:cxnSp>
            <p:nvCxnSpPr>
              <p:cNvPr id="36" name="Straight Connector 15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37" name="Group 11"/>
              <p:cNvGrpSpPr/>
              <p:nvPr/>
            </p:nvGrpSpPr>
            <p:grpSpPr>
              <a:xfrm>
                <a:off x="1120775" y="1838325"/>
                <a:ext cx="1085850" cy="1077920"/>
                <a:chOff x="3810000" y="1948650"/>
                <a:chExt cx="1085850" cy="1077920"/>
              </a:xfrm>
            </p:grpSpPr>
            <p:sp>
              <p:nvSpPr>
                <p:cNvPr id="38" name="Trapezoid 156"/>
                <p:cNvSpPr/>
                <p:nvPr/>
              </p:nvSpPr>
              <p:spPr>
                <a:xfrm rot="5400000" flipH="1">
                  <a:off x="3665141" y="2318934"/>
                  <a:ext cx="892968" cy="152400"/>
                </a:xfrm>
                <a:prstGeom prst="trapezoid">
                  <a:avLst>
                    <a:gd name="adj" fmla="val 625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9" name="Parallelogram 157"/>
                <p:cNvSpPr/>
                <p:nvPr/>
              </p:nvSpPr>
              <p:spPr>
                <a:xfrm rot="16200000" flipV="1">
                  <a:off x="3508373" y="2343942"/>
                  <a:ext cx="984254" cy="381000"/>
                </a:xfrm>
                <a:prstGeom prst="parallelogram">
                  <a:avLst>
                    <a:gd name="adj" fmla="val 6324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40" name="Freeform 158"/>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grpSp>
        <p:sp>
          <p:nvSpPr>
            <p:cNvPr id="106" name="矩形 105"/>
            <p:cNvSpPr/>
            <p:nvPr/>
          </p:nvSpPr>
          <p:spPr>
            <a:xfrm>
              <a:off x="9554431" y="3942096"/>
              <a:ext cx="595036" cy="338554"/>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1600" b="1" dirty="0">
                  <a:solidFill>
                    <a:srgbClr val="000000">
                      <a:lumMod val="85000"/>
                      <a:lumOff val="15000"/>
                    </a:srgbClr>
                  </a:solidFill>
                  <a:latin typeface="Century Gothic"/>
                  <a:ea typeface="微软雅黑"/>
                  <a:cs typeface="+mn-ea"/>
                  <a:sym typeface="+mn-lt"/>
                </a:rPr>
                <a:t>展望</a:t>
              </a:r>
              <a:endParaRPr kumimoji="0" lang="zh-CN" altLang="en-US" sz="16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107" name="矩形 106"/>
            <p:cNvSpPr/>
            <p:nvPr/>
          </p:nvSpPr>
          <p:spPr>
            <a:xfrm>
              <a:off x="8836288" y="4282316"/>
              <a:ext cx="2031325" cy="1660968"/>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rPr>
                <a:t>希望未来可以根据图像学等相关知识进一步完善对不同处的处理，让游戏更有难度、趣味性和可玩性</a:t>
              </a:r>
            </a:p>
          </p:txBody>
        </p:sp>
      </p:grpSp>
      <p:pic>
        <p:nvPicPr>
          <p:cNvPr id="13" name="Picture 12">
            <a:extLst>
              <a:ext uri="{FF2B5EF4-FFF2-40B4-BE49-F238E27FC236}">
                <a16:creationId xmlns:a16="http://schemas.microsoft.com/office/drawing/2014/main" id="{17AA9357-A345-4271-86F6-BE524D1B2DBE}"/>
              </a:ext>
            </a:extLst>
          </p:cNvPr>
          <p:cNvPicPr>
            <a:picLocks noChangeAspect="1"/>
          </p:cNvPicPr>
          <p:nvPr/>
        </p:nvPicPr>
        <p:blipFill>
          <a:blip r:embed="rId2"/>
          <a:stretch>
            <a:fillRect/>
          </a:stretch>
        </p:blipFill>
        <p:spPr>
          <a:xfrm>
            <a:off x="2374443" y="2190267"/>
            <a:ext cx="1015873" cy="952381"/>
          </a:xfrm>
          <a:prstGeom prst="rect">
            <a:avLst/>
          </a:prstGeom>
        </p:spPr>
      </p:pic>
      <p:pic>
        <p:nvPicPr>
          <p:cNvPr id="16" name="Picture 15">
            <a:extLst>
              <a:ext uri="{FF2B5EF4-FFF2-40B4-BE49-F238E27FC236}">
                <a16:creationId xmlns:a16="http://schemas.microsoft.com/office/drawing/2014/main" id="{A1A28788-BDDD-4342-A464-E2A0886314DA}"/>
              </a:ext>
            </a:extLst>
          </p:cNvPr>
          <p:cNvPicPr>
            <a:picLocks noChangeAspect="1"/>
          </p:cNvPicPr>
          <p:nvPr/>
        </p:nvPicPr>
        <p:blipFill>
          <a:blip r:embed="rId3"/>
          <a:stretch>
            <a:fillRect/>
          </a:stretch>
        </p:blipFill>
        <p:spPr>
          <a:xfrm>
            <a:off x="8888833" y="2190267"/>
            <a:ext cx="830475" cy="830475"/>
          </a:xfrm>
          <a:prstGeom prst="rect">
            <a:avLst/>
          </a:prstGeom>
        </p:spPr>
      </p:pic>
      <p:pic>
        <p:nvPicPr>
          <p:cNvPr id="18" name="Picture 17">
            <a:extLst>
              <a:ext uri="{FF2B5EF4-FFF2-40B4-BE49-F238E27FC236}">
                <a16:creationId xmlns:a16="http://schemas.microsoft.com/office/drawing/2014/main" id="{83AE38C1-F066-459F-8877-D8829A9B7E55}"/>
              </a:ext>
            </a:extLst>
          </p:cNvPr>
          <p:cNvPicPr>
            <a:picLocks noChangeAspect="1"/>
          </p:cNvPicPr>
          <p:nvPr/>
        </p:nvPicPr>
        <p:blipFill>
          <a:blip r:embed="rId4"/>
          <a:stretch>
            <a:fillRect/>
          </a:stretch>
        </p:blipFill>
        <p:spPr>
          <a:xfrm>
            <a:off x="5775220" y="2324034"/>
            <a:ext cx="628110" cy="628110"/>
          </a:xfrm>
          <a:prstGeom prst="rect">
            <a:avLst/>
          </a:prstGeom>
        </p:spPr>
      </p:pic>
    </p:spTree>
    <p:extLst>
      <p:ext uri="{BB962C8B-B14F-4D97-AF65-F5344CB8AC3E}">
        <p14:creationId xmlns:p14="http://schemas.microsoft.com/office/powerpoint/2010/main" val="459258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THANK YOU FOR WATCHING</a:t>
            </a: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指导老师：戴波</a:t>
            </a:r>
            <a:r>
              <a:rPr lang="en-US" altLang="zh-CN" dirty="0">
                <a:latin typeface="+mn-lt"/>
                <a:cs typeface="+mn-ea"/>
                <a:sym typeface="+mn-lt"/>
              </a:rPr>
              <a:t>  </a:t>
            </a:r>
            <a:r>
              <a:rPr lang="zh-CN" altLang="en-US" dirty="0">
                <a:latin typeface="+mn-lt"/>
                <a:cs typeface="+mn-ea"/>
                <a:sym typeface="+mn-lt"/>
              </a:rPr>
              <a:t>报告人：王瀚祥</a:t>
            </a:r>
            <a:endParaRPr lang="en-US" altLang="zh-CN" dirty="0">
              <a:latin typeface="+mn-lt"/>
              <a:cs typeface="+mn-ea"/>
              <a:sym typeface="+mn-lt"/>
            </a:endParaRPr>
          </a:p>
        </p:txBody>
      </p:sp>
    </p:spTree>
    <p:extLst>
      <p:ext uri="{BB962C8B-B14F-4D97-AF65-F5344CB8AC3E}">
        <p14:creationId xmlns:p14="http://schemas.microsoft.com/office/powerpoint/2010/main" val="8764350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椭圆 1023"/>
          <p:cNvSpPr/>
          <p:nvPr/>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5" name="椭圆 644"/>
          <p:cNvSpPr/>
          <p:nvPr/>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646" name="椭圆 645"/>
          <p:cNvSpPr/>
          <p:nvPr/>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7" name="椭圆 646"/>
          <p:cNvSpPr/>
          <p:nvPr/>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8" name="椭圆 647"/>
          <p:cNvSpPr/>
          <p:nvPr/>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2" name="椭圆 651"/>
          <p:cNvSpPr/>
          <p:nvPr/>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5" name="矩形 1024"/>
          <p:cNvSpPr/>
          <p:nvPr/>
        </p:nvSpPr>
        <p:spPr>
          <a:xfrm>
            <a:off x="7247378" y="1577640"/>
            <a:ext cx="1869423" cy="369332"/>
          </a:xfrm>
          <a:prstGeom prst="rect">
            <a:avLst/>
          </a:prstGeom>
        </p:spPr>
        <p:txBody>
          <a:bodyPr wrap="none">
            <a:spAutoFit/>
          </a:bodyPr>
          <a:lstStyle/>
          <a:p>
            <a:r>
              <a:rPr lang="en-US" altLang="zh-CN" dirty="0">
                <a:cs typeface="+mn-ea"/>
                <a:sym typeface="+mn-lt"/>
              </a:rPr>
              <a:t>Part 1  </a:t>
            </a:r>
            <a:r>
              <a:rPr lang="zh-CN" altLang="en-US" dirty="0">
                <a:cs typeface="+mn-ea"/>
                <a:sym typeface="+mn-lt"/>
              </a:rPr>
              <a:t>游戏流程</a:t>
            </a:r>
          </a:p>
        </p:txBody>
      </p:sp>
      <p:sp>
        <p:nvSpPr>
          <p:cNvPr id="655" name="矩形 654"/>
          <p:cNvSpPr/>
          <p:nvPr/>
        </p:nvSpPr>
        <p:spPr>
          <a:xfrm>
            <a:off x="7247378" y="2271527"/>
            <a:ext cx="1869423" cy="369332"/>
          </a:xfrm>
          <a:prstGeom prst="rect">
            <a:avLst/>
          </a:prstGeom>
        </p:spPr>
        <p:txBody>
          <a:bodyPr wrap="none">
            <a:spAutoFit/>
          </a:bodyPr>
          <a:lstStyle/>
          <a:p>
            <a:r>
              <a:rPr lang="en-US" altLang="zh-CN" dirty="0">
                <a:cs typeface="+mn-ea"/>
                <a:sym typeface="+mn-lt"/>
              </a:rPr>
              <a:t>Part 2  </a:t>
            </a:r>
            <a:r>
              <a:rPr lang="zh-CN" altLang="en-US" dirty="0">
                <a:cs typeface="+mn-ea"/>
                <a:sym typeface="+mn-lt"/>
              </a:rPr>
              <a:t>游戏结构</a:t>
            </a:r>
          </a:p>
        </p:txBody>
      </p:sp>
      <p:sp>
        <p:nvSpPr>
          <p:cNvPr id="656" name="矩形 655"/>
          <p:cNvSpPr/>
          <p:nvPr/>
        </p:nvSpPr>
        <p:spPr>
          <a:xfrm>
            <a:off x="7247378" y="2965414"/>
            <a:ext cx="1672253" cy="369332"/>
          </a:xfrm>
          <a:prstGeom prst="rect">
            <a:avLst/>
          </a:prstGeom>
        </p:spPr>
        <p:txBody>
          <a:bodyPr wrap="none">
            <a:spAutoFit/>
          </a:bodyPr>
          <a:lstStyle/>
          <a:p>
            <a:r>
              <a:rPr lang="en-US" altLang="zh-CN" dirty="0">
                <a:cs typeface="+mn-ea"/>
                <a:sym typeface="+mn-lt"/>
              </a:rPr>
              <a:t>Part 3  Game</a:t>
            </a:r>
            <a:endParaRPr lang="zh-CN" altLang="en-US" dirty="0">
              <a:cs typeface="+mn-ea"/>
              <a:sym typeface="+mn-lt"/>
            </a:endParaRPr>
          </a:p>
        </p:txBody>
      </p:sp>
      <p:sp>
        <p:nvSpPr>
          <p:cNvPr id="657" name="矩形 656"/>
          <p:cNvSpPr/>
          <p:nvPr/>
        </p:nvSpPr>
        <p:spPr>
          <a:xfrm>
            <a:off x="7247378" y="3659301"/>
            <a:ext cx="2295821" cy="369332"/>
          </a:xfrm>
          <a:prstGeom prst="rect">
            <a:avLst/>
          </a:prstGeom>
        </p:spPr>
        <p:txBody>
          <a:bodyPr wrap="none">
            <a:spAutoFit/>
          </a:bodyPr>
          <a:lstStyle/>
          <a:p>
            <a:r>
              <a:rPr lang="en-US" altLang="zh-CN" dirty="0">
                <a:cs typeface="+mn-ea"/>
                <a:sym typeface="+mn-lt"/>
              </a:rPr>
              <a:t>Part 4  </a:t>
            </a:r>
            <a:r>
              <a:rPr lang="en-US" altLang="zh-CN" dirty="0" err="1">
                <a:cs typeface="+mn-ea"/>
                <a:sym typeface="+mn-lt"/>
              </a:rPr>
              <a:t>ImageSprite</a:t>
            </a:r>
            <a:endParaRPr lang="zh-CN" altLang="en-US" dirty="0">
              <a:cs typeface="+mn-ea"/>
              <a:sym typeface="+mn-lt"/>
            </a:endParaRPr>
          </a:p>
        </p:txBody>
      </p:sp>
      <p:sp>
        <p:nvSpPr>
          <p:cNvPr id="658" name="矩形 657"/>
          <p:cNvSpPr/>
          <p:nvPr/>
        </p:nvSpPr>
        <p:spPr>
          <a:xfrm>
            <a:off x="7247378" y="5047074"/>
            <a:ext cx="2505814" cy="369332"/>
          </a:xfrm>
          <a:prstGeom prst="rect">
            <a:avLst/>
          </a:prstGeom>
        </p:spPr>
        <p:txBody>
          <a:bodyPr wrap="none">
            <a:spAutoFit/>
          </a:bodyPr>
          <a:lstStyle/>
          <a:p>
            <a:r>
              <a:rPr lang="en-US" altLang="zh-CN" dirty="0">
                <a:cs typeface="+mn-ea"/>
                <a:sym typeface="+mn-lt"/>
              </a:rPr>
              <a:t>Part 6  </a:t>
            </a:r>
            <a:r>
              <a:rPr lang="zh-CN" altLang="en-US" dirty="0">
                <a:cs typeface="+mn-ea"/>
                <a:sym typeface="+mn-lt"/>
              </a:rPr>
              <a:t>游戏视频</a:t>
            </a:r>
            <a:r>
              <a:rPr lang="en-US" altLang="zh-CN" dirty="0">
                <a:cs typeface="+mn-ea"/>
                <a:sym typeface="+mn-lt"/>
              </a:rPr>
              <a:t>&amp;</a:t>
            </a:r>
            <a:r>
              <a:rPr lang="zh-CN" altLang="en-US" dirty="0">
                <a:cs typeface="+mn-ea"/>
                <a:sym typeface="+mn-lt"/>
              </a:rPr>
              <a:t>总结</a:t>
            </a:r>
          </a:p>
        </p:txBody>
      </p:sp>
      <p:sp>
        <p:nvSpPr>
          <p:cNvPr id="659" name="矩形 658"/>
          <p:cNvSpPr/>
          <p:nvPr/>
        </p:nvSpPr>
        <p:spPr>
          <a:xfrm>
            <a:off x="7247378" y="4353188"/>
            <a:ext cx="1529586" cy="369332"/>
          </a:xfrm>
          <a:prstGeom prst="rect">
            <a:avLst/>
          </a:prstGeom>
        </p:spPr>
        <p:txBody>
          <a:bodyPr wrap="none">
            <a:spAutoFit/>
          </a:bodyPr>
          <a:lstStyle/>
          <a:p>
            <a:r>
              <a:rPr lang="en-US" altLang="zh-CN" dirty="0">
                <a:cs typeface="+mn-ea"/>
                <a:sym typeface="+mn-lt"/>
              </a:rPr>
              <a:t>Part 5  Level</a:t>
            </a:r>
            <a:endParaRPr lang="zh-CN" altLang="en-US" dirty="0">
              <a:cs typeface="+mn-ea"/>
              <a:sym typeface="+mn-lt"/>
            </a:endParaRPr>
          </a:p>
        </p:txBody>
      </p:sp>
      <p:sp>
        <p:nvSpPr>
          <p:cNvPr id="1029" name="文本占位符 1028"/>
          <p:cNvSpPr>
            <a:spLocks noGrp="1"/>
          </p:cNvSpPr>
          <p:nvPr>
            <p:ph type="body" sz="quarter" idx="10"/>
          </p:nvPr>
        </p:nvSpPr>
        <p:spPr/>
        <p:txBody>
          <a:bodyPr/>
          <a:lstStyle/>
          <a:p>
            <a:pPr lvl="0" algn="ctr" defTabSz="914377">
              <a:lnSpc>
                <a:spcPct val="100000"/>
              </a:lnSpc>
              <a:spcBef>
                <a:spcPts val="0"/>
              </a:spcBef>
            </a:pPr>
            <a:r>
              <a:rPr lang="zh-CN" altLang="en-US" sz="4800" b="1" dirty="0">
                <a:ln w="3175">
                  <a:solidFill>
                    <a:srgbClr val="000000">
                      <a:lumMod val="50000"/>
                      <a:lumOff val="50000"/>
                    </a:srgbClr>
                  </a:solidFill>
                </a:ln>
                <a:solidFill>
                  <a:srgbClr val="FFFFFF"/>
                </a:solidFill>
                <a:cs typeface="+mn-ea"/>
                <a:sym typeface="+mn-lt"/>
              </a:rPr>
              <a:t>目录</a:t>
            </a:r>
            <a:endParaRPr lang="en-US" altLang="zh-CN" sz="4800" b="1" dirty="0">
              <a:ln w="3175">
                <a:solidFill>
                  <a:srgbClr val="000000">
                    <a:lumMod val="50000"/>
                    <a:lumOff val="50000"/>
                  </a:srgbClr>
                </a:solidFill>
              </a:ln>
              <a:solidFill>
                <a:srgbClr val="FFFFFF"/>
              </a:solidFill>
              <a:cs typeface="+mn-ea"/>
              <a:sym typeface="+mn-lt"/>
            </a:endParaRPr>
          </a:p>
          <a:p>
            <a:pPr lvl="0" algn="ctr" defTabSz="914377">
              <a:lnSpc>
                <a:spcPct val="100000"/>
              </a:lnSpc>
              <a:spcBef>
                <a:spcPts val="0"/>
              </a:spcBef>
            </a:pPr>
            <a:r>
              <a:rPr lang="en-US" altLang="zh-CN" sz="2400" b="1" dirty="0">
                <a:ln>
                  <a:solidFill>
                    <a:srgbClr val="000000">
                      <a:lumMod val="50000"/>
                      <a:lumOff val="50000"/>
                    </a:srgbClr>
                  </a:solidFill>
                </a:ln>
                <a:solidFill>
                  <a:srgbClr val="FFFFFF"/>
                </a:solidFill>
                <a:cs typeface="+mn-ea"/>
                <a:sym typeface="+mn-lt"/>
              </a:rPr>
              <a:t>Content</a:t>
            </a:r>
            <a:endParaRPr lang="zh-CN" altLang="en-US" sz="2400" b="1" dirty="0">
              <a:ln>
                <a:solidFill>
                  <a:srgbClr val="000000">
                    <a:lumMod val="50000"/>
                    <a:lumOff val="50000"/>
                  </a:srgbClr>
                </a:solidFill>
              </a:ln>
              <a:solidFill>
                <a:srgbClr val="FFFFFF"/>
              </a:solidFill>
              <a:cs typeface="+mn-ea"/>
              <a:sym typeface="+mn-lt"/>
            </a:endParaRPr>
          </a:p>
        </p:txBody>
      </p:sp>
    </p:spTree>
    <p:extLst>
      <p:ext uri="{BB962C8B-B14F-4D97-AF65-F5344CB8AC3E}">
        <p14:creationId xmlns:p14="http://schemas.microsoft.com/office/powerpoint/2010/main" val="243677630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1</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游戏流程</a:t>
            </a:r>
          </a:p>
          <a:p>
            <a:endParaRPr lang="zh-CN" altLang="en-US" dirty="0">
              <a:cs typeface="+mn-ea"/>
              <a:sym typeface="+mn-lt"/>
            </a:endParaRPr>
          </a:p>
        </p:txBody>
      </p:sp>
    </p:spTree>
    <p:extLst>
      <p:ext uri="{BB962C8B-B14F-4D97-AF65-F5344CB8AC3E}">
        <p14:creationId xmlns:p14="http://schemas.microsoft.com/office/powerpoint/2010/main" val="4266116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游戏流程</a:t>
            </a:r>
          </a:p>
        </p:txBody>
      </p:sp>
      <p:grpSp>
        <p:nvGrpSpPr>
          <p:cNvPr id="4" name="组合 3"/>
          <p:cNvGrpSpPr/>
          <p:nvPr/>
        </p:nvGrpSpPr>
        <p:grpSpPr>
          <a:xfrm>
            <a:off x="0" y="3855509"/>
            <a:ext cx="12192000" cy="2505873"/>
            <a:chOff x="0" y="3530600"/>
            <a:chExt cx="12192000" cy="2505873"/>
          </a:xfrm>
        </p:grpSpPr>
        <p:pic>
          <p:nvPicPr>
            <p:cNvPr id="2050" name="Picture 2" descr="http://dc.office.msn.com.cn/t/22/C815E52C30F35F2CDC85619412EDF15E.jpg"/>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1617" b="31834"/>
            <a:stretch/>
          </p:blipFill>
          <p:spPr bwMode="auto">
            <a:xfrm>
              <a:off x="0" y="3530600"/>
              <a:ext cx="12192000" cy="25058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0" y="3530600"/>
              <a:ext cx="12192000" cy="2505873"/>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8" name="文本框 7"/>
            <p:cNvSpPr txBox="1"/>
            <p:nvPr/>
          </p:nvSpPr>
          <p:spPr>
            <a:xfrm>
              <a:off x="1178243" y="4043822"/>
              <a:ext cx="184731" cy="144655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cxnSp>
          <p:nvCxnSpPr>
            <p:cNvPr id="17" name="直接连接符 16"/>
            <p:cNvCxnSpPr/>
            <p:nvPr/>
          </p:nvCxnSpPr>
          <p:spPr>
            <a:xfrm>
              <a:off x="3793067" y="4372533"/>
              <a:ext cx="0" cy="85140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83855" y="4372533"/>
              <a:ext cx="7640877" cy="904671"/>
            </a:xfrm>
            <a:prstGeom prst="rect">
              <a:avLst/>
            </a:prstGeom>
          </p:spPr>
          <p:txBody>
            <a:bodyPr wrap="square">
              <a:spAutoFit/>
            </a:bodyPr>
            <a:lstStyle/>
            <a:p>
              <a:pPr lvl="0" defTabSz="609585">
                <a:lnSpc>
                  <a:spcPct val="130000"/>
                </a:lnSpc>
              </a:pPr>
              <a:r>
                <a:rPr lang="zh-CN" altLang="en-US" sz="1400" dirty="0">
                  <a:solidFill>
                    <a:srgbClr val="FFFFFF"/>
                  </a:solidFill>
                  <a:cs typeface="+mn-ea"/>
                  <a:sym typeface="+mn-lt"/>
                </a:rPr>
                <a:t>包含图像、声音。建立在</a:t>
              </a:r>
              <a:r>
                <a:rPr lang="en-US" altLang="zh-CN" sz="1400" dirty="0">
                  <a:solidFill>
                    <a:srgbClr val="FFFFFF"/>
                  </a:solidFill>
                  <a:cs typeface="+mn-ea"/>
                  <a:sym typeface="+mn-lt"/>
                </a:rPr>
                <a:t>SDL</a:t>
              </a:r>
              <a:r>
                <a:rPr lang="zh-CN" altLang="en-US" sz="1400" dirty="0">
                  <a:solidFill>
                    <a:srgbClr val="FFFFFF"/>
                  </a:solidFill>
                  <a:cs typeface="+mn-ea"/>
                  <a:sym typeface="+mn-lt"/>
                </a:rPr>
                <a:t>基础上，允许实时电子游戏研发而无需被低级语言（如机器语言和汇编语言）束缚。基于这样一个设想，所有需要的游戏功能和理念都（主要是图像方面）都完全简化为游戏逻辑本身，所有的资源结构都可以由高级语言提供，如</a:t>
              </a:r>
              <a:r>
                <a:rPr lang="en-US" altLang="zh-CN" sz="1400" dirty="0">
                  <a:solidFill>
                    <a:srgbClr val="FFFFFF"/>
                  </a:solidFill>
                  <a:cs typeface="+mn-ea"/>
                  <a:sym typeface="+mn-lt"/>
                </a:rPr>
                <a:t>Python</a:t>
              </a:r>
              <a:r>
                <a:rPr lang="zh-CN" altLang="en-US" sz="1400" dirty="0">
                  <a:solidFill>
                    <a:srgbClr val="FFFFFF"/>
                  </a:solidFill>
                  <a:cs typeface="+mn-ea"/>
                  <a:sym typeface="+mn-lt"/>
                </a:rPr>
                <a:t>。</a:t>
              </a:r>
              <a:endParaRPr kumimoji="0" lang="zh-CN" altLang="en-US" sz="14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grpSp>
      <p:cxnSp>
        <p:nvCxnSpPr>
          <p:cNvPr id="22" name="直接连接符 21"/>
          <p:cNvCxnSpPr/>
          <p:nvPr/>
        </p:nvCxnSpPr>
        <p:spPr>
          <a:xfrm>
            <a:off x="6096000" y="1410288"/>
            <a:ext cx="0" cy="152764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29859" y="1202337"/>
            <a:ext cx="1210589" cy="400110"/>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2000" b="1" dirty="0">
                <a:solidFill>
                  <a:srgbClr val="000000">
                    <a:lumMod val="85000"/>
                    <a:lumOff val="15000"/>
                  </a:srgbClr>
                </a:solidFill>
                <a:latin typeface="Century Gothic"/>
                <a:ea typeface="微软雅黑"/>
                <a:cs typeface="+mn-ea"/>
                <a:sym typeface="+mn-lt"/>
              </a:rPr>
              <a:t>设计要求</a:t>
            </a:r>
            <a:endParaRPr kumimoji="0" lang="zh-CN" altLang="en-US" sz="20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26" name="矩形 25"/>
          <p:cNvSpPr/>
          <p:nvPr/>
        </p:nvSpPr>
        <p:spPr>
          <a:xfrm>
            <a:off x="1040019" y="1550454"/>
            <a:ext cx="4589925" cy="904671"/>
          </a:xfrm>
          <a:prstGeom prst="rect">
            <a:avLst/>
          </a:prstGeom>
        </p:spPr>
        <p:txBody>
          <a:bodyPr wrap="square">
            <a:spAutoFit/>
          </a:bodyPr>
          <a:lstStyle/>
          <a:p>
            <a:pPr lvl="0" algn="just" defTabSz="609585">
              <a:lnSpc>
                <a:spcPct val="130000"/>
              </a:lnSpc>
            </a:pPr>
            <a:r>
              <a:rPr lang="zh-CN" altLang="en-US" sz="1400" dirty="0">
                <a:solidFill>
                  <a:srgbClr val="000000">
                    <a:lumMod val="85000"/>
                    <a:lumOff val="15000"/>
                  </a:srgbClr>
                </a:solidFill>
                <a:cs typeface="+mn-ea"/>
                <a:sym typeface="+mn-lt"/>
              </a:rPr>
              <a:t>用算法将一副图片的</a:t>
            </a:r>
            <a:r>
              <a:rPr lang="en-US" altLang="zh-CN" sz="1400" dirty="0">
                <a:solidFill>
                  <a:srgbClr val="000000">
                    <a:lumMod val="85000"/>
                    <a:lumOff val="15000"/>
                  </a:srgbClr>
                </a:solidFill>
                <a:cs typeface="+mn-ea"/>
                <a:sym typeface="+mn-lt"/>
              </a:rPr>
              <a:t>3-5</a:t>
            </a:r>
            <a:r>
              <a:rPr lang="zh-CN" altLang="en-US" sz="1400" dirty="0">
                <a:solidFill>
                  <a:srgbClr val="000000">
                    <a:lumMod val="85000"/>
                    <a:lumOff val="15000"/>
                  </a:srgbClr>
                </a:solidFill>
                <a:cs typeface="+mn-ea"/>
                <a:sym typeface="+mn-lt"/>
              </a:rPr>
              <a:t>处地方进行修改，并记录修改位置。玩家用鼠标点击任何一副图片的不同处，正确则用圆圈标记，都正确则过关。</a:t>
            </a:r>
          </a:p>
        </p:txBody>
      </p:sp>
      <p:sp>
        <p:nvSpPr>
          <p:cNvPr id="27" name="椭圆 26"/>
          <p:cNvSpPr/>
          <p:nvPr/>
        </p:nvSpPr>
        <p:spPr>
          <a:xfrm>
            <a:off x="826335" y="130441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0" name="矩形 29"/>
          <p:cNvSpPr/>
          <p:nvPr/>
        </p:nvSpPr>
        <p:spPr>
          <a:xfrm>
            <a:off x="6769970" y="1210233"/>
            <a:ext cx="1980029" cy="400110"/>
          </a:xfrm>
          <a:prstGeom prst="rect">
            <a:avLst/>
          </a:prstGeom>
        </p:spPr>
        <p:txBody>
          <a:bodyPr wrap="non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zh-CN" altLang="en-US" sz="2000" b="1" dirty="0">
                <a:solidFill>
                  <a:srgbClr val="000000">
                    <a:lumMod val="85000"/>
                    <a:lumOff val="15000"/>
                  </a:srgbClr>
                </a:solidFill>
                <a:latin typeface="Century Gothic"/>
                <a:ea typeface="微软雅黑"/>
                <a:cs typeface="+mn-ea"/>
                <a:sym typeface="+mn-lt"/>
              </a:rPr>
              <a:t>问题分析与解决</a:t>
            </a:r>
            <a:endParaRPr kumimoji="0" lang="zh-CN" altLang="en-US" sz="2000" b="1"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31" name="矩形 30"/>
          <p:cNvSpPr/>
          <p:nvPr/>
        </p:nvSpPr>
        <p:spPr>
          <a:xfrm>
            <a:off x="6775741" y="1550454"/>
            <a:ext cx="4589925" cy="1744901"/>
          </a:xfrm>
          <a:prstGeom prst="rect">
            <a:avLst/>
          </a:prstGeom>
        </p:spPr>
        <p:txBody>
          <a:bodyPr wrap="square">
            <a:spAutoFit/>
          </a:bodyPr>
          <a:lstStyle/>
          <a:p>
            <a:pPr lvl="0" algn="just" defTabSz="609585">
              <a:lnSpc>
                <a:spcPct val="130000"/>
              </a:lnSpc>
            </a:pPr>
            <a:r>
              <a:rPr lang="zh-CN" altLang="en-US" sz="1400" dirty="0">
                <a:solidFill>
                  <a:srgbClr val="000000">
                    <a:lumMod val="85000"/>
                    <a:lumOff val="15000"/>
                  </a:srgbClr>
                </a:solidFill>
                <a:cs typeface="+mn-ea"/>
                <a:sym typeface="+mn-lt"/>
              </a:rPr>
              <a:t>游戏整体是用</a:t>
            </a:r>
            <a:r>
              <a:rPr lang="en-US" altLang="zh-CN" sz="1400" dirty="0" err="1">
                <a:solidFill>
                  <a:srgbClr val="000000">
                    <a:lumMod val="85000"/>
                    <a:lumOff val="15000"/>
                  </a:srgbClr>
                </a:solidFill>
                <a:cs typeface="+mn-ea"/>
                <a:sym typeface="+mn-lt"/>
              </a:rPr>
              <a:t>pygame</a:t>
            </a:r>
            <a:r>
              <a:rPr lang="zh-CN" altLang="en-US" sz="1400" dirty="0">
                <a:solidFill>
                  <a:srgbClr val="000000">
                    <a:lumMod val="85000"/>
                    <a:lumOff val="15000"/>
                  </a:srgbClr>
                </a:solidFill>
                <a:cs typeface="+mn-ea"/>
                <a:sym typeface="+mn-lt"/>
              </a:rPr>
              <a:t>进行制作的。将图片中要设置为不同处的事物设置为游戏精灵进行处理，在该游戏中，对图片的处理是用</a:t>
            </a:r>
            <a:r>
              <a:rPr lang="en-US" altLang="zh-CN" sz="1400" dirty="0">
                <a:solidFill>
                  <a:srgbClr val="000000">
                    <a:lumMod val="85000"/>
                    <a:lumOff val="15000"/>
                  </a:srgbClr>
                </a:solidFill>
                <a:cs typeface="+mn-ea"/>
                <a:sym typeface="+mn-lt"/>
              </a:rPr>
              <a:t>python</a:t>
            </a:r>
            <a:r>
              <a:rPr lang="zh-CN" altLang="en-US" sz="1400" dirty="0">
                <a:solidFill>
                  <a:srgbClr val="000000">
                    <a:lumMod val="85000"/>
                    <a:lumOff val="15000"/>
                  </a:srgbClr>
                </a:solidFill>
                <a:cs typeface="+mn-ea"/>
                <a:sym typeface="+mn-lt"/>
              </a:rPr>
              <a:t>中的</a:t>
            </a:r>
            <a:r>
              <a:rPr lang="en-US" altLang="zh-CN" sz="1400" dirty="0">
                <a:solidFill>
                  <a:srgbClr val="000000">
                    <a:lumMod val="85000"/>
                    <a:lumOff val="15000"/>
                  </a:srgbClr>
                </a:solidFill>
                <a:cs typeface="+mn-ea"/>
                <a:sym typeface="+mn-lt"/>
              </a:rPr>
              <a:t>Pillow</a:t>
            </a:r>
            <a:r>
              <a:rPr lang="zh-CN" altLang="en-US" sz="1400" dirty="0">
                <a:solidFill>
                  <a:srgbClr val="000000">
                    <a:lumMod val="85000"/>
                    <a:lumOff val="15000"/>
                  </a:srgbClr>
                </a:solidFill>
                <a:cs typeface="+mn-ea"/>
                <a:sym typeface="+mn-lt"/>
              </a:rPr>
              <a:t>库进行操作的，用</a:t>
            </a:r>
            <a:r>
              <a:rPr lang="en-US" altLang="zh-CN" sz="1400" dirty="0">
                <a:solidFill>
                  <a:srgbClr val="000000">
                    <a:lumMod val="85000"/>
                    <a:lumOff val="15000"/>
                  </a:srgbClr>
                </a:solidFill>
                <a:cs typeface="+mn-ea"/>
                <a:sym typeface="+mn-lt"/>
              </a:rPr>
              <a:t>Pillow</a:t>
            </a:r>
            <a:r>
              <a:rPr lang="zh-CN" altLang="en-US" sz="1400" dirty="0">
                <a:solidFill>
                  <a:srgbClr val="000000">
                    <a:lumMod val="85000"/>
                    <a:lumOff val="15000"/>
                  </a:srgbClr>
                </a:solidFill>
                <a:cs typeface="+mn-ea"/>
                <a:sym typeface="+mn-lt"/>
              </a:rPr>
              <a:t>中的函数和方法并利用简单算法将这些图片进行处理来设置不同的地方。玩家在任意一张图片上找到不同点并点击则会在两张图片的该不同点处画圈。</a:t>
            </a:r>
            <a:endParaRPr kumimoji="0" lang="zh-CN" altLang="en-US" sz="1400" b="0" i="0" u="none" strike="noStrike" kern="1200" cap="none" spc="0" normalizeH="0" baseline="0" noProof="0" dirty="0">
              <a:ln>
                <a:noFill/>
              </a:ln>
              <a:solidFill>
                <a:srgbClr val="000000">
                  <a:lumMod val="85000"/>
                  <a:lumOff val="15000"/>
                </a:srgbClr>
              </a:solidFill>
              <a:effectLst/>
              <a:uLnTx/>
              <a:uFillTx/>
              <a:latin typeface="Century Gothic"/>
              <a:ea typeface="微软雅黑"/>
              <a:cs typeface="+mn-ea"/>
              <a:sym typeface="+mn-lt"/>
            </a:endParaRPr>
          </a:p>
        </p:txBody>
      </p:sp>
      <p:sp>
        <p:nvSpPr>
          <p:cNvPr id="32" name="椭圆 31"/>
          <p:cNvSpPr/>
          <p:nvPr/>
        </p:nvSpPr>
        <p:spPr>
          <a:xfrm>
            <a:off x="6562057" y="130441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pic>
        <p:nvPicPr>
          <p:cNvPr id="6" name="Picture 5">
            <a:extLst>
              <a:ext uri="{FF2B5EF4-FFF2-40B4-BE49-F238E27FC236}">
                <a16:creationId xmlns:a16="http://schemas.microsoft.com/office/drawing/2014/main" id="{B263DEF5-4AD1-4432-A34A-B477B2F7E25C}"/>
              </a:ext>
            </a:extLst>
          </p:cNvPr>
          <p:cNvPicPr>
            <a:picLocks noChangeAspect="1"/>
          </p:cNvPicPr>
          <p:nvPr/>
        </p:nvPicPr>
        <p:blipFill>
          <a:blip r:embed="rId4"/>
          <a:stretch>
            <a:fillRect/>
          </a:stretch>
        </p:blipFill>
        <p:spPr>
          <a:xfrm>
            <a:off x="454983" y="3941791"/>
            <a:ext cx="2961604" cy="22909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31461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ircle(in)">
                                      <p:cBhvr>
                                        <p:cTn id="10" dur="2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circle(in)">
                                      <p:cBhvr>
                                        <p:cTn id="15" dur="2000"/>
                                        <p:tgtEl>
                                          <p:spTgt spid="30"/>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circle(in)">
                                      <p:cBhvr>
                                        <p:cTn id="18" dur="20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游戏流程</a:t>
            </a:r>
          </a:p>
        </p:txBody>
      </p:sp>
      <p:grpSp>
        <p:nvGrpSpPr>
          <p:cNvPr id="4" name="组合 3"/>
          <p:cNvGrpSpPr/>
          <p:nvPr/>
        </p:nvGrpSpPr>
        <p:grpSpPr>
          <a:xfrm>
            <a:off x="589424" y="1170919"/>
            <a:ext cx="3468395" cy="4819519"/>
            <a:chOff x="667561" y="1183348"/>
            <a:chExt cx="3468395" cy="4819519"/>
          </a:xfrm>
        </p:grpSpPr>
        <p:sp>
          <p:nvSpPr>
            <p:cNvPr id="6" name="矩形 5"/>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p:cNvSpPr/>
            <p:nvPr/>
          </p:nvSpPr>
          <p:spPr>
            <a:xfrm>
              <a:off x="986657" y="4722548"/>
              <a:ext cx="3026544" cy="548612"/>
            </a:xfrm>
            <a:prstGeom prst="rect">
              <a:avLst/>
            </a:prstGeom>
          </p:spPr>
          <p:txBody>
            <a:bodyPr wrap="square">
              <a:spAutoFit/>
            </a:bodyPr>
            <a:lstStyle/>
            <a:p>
              <a:pPr algn="ctr" defTabSz="609585">
                <a:lnSpc>
                  <a:spcPct val="130000"/>
                </a:lnSpc>
              </a:pPr>
              <a:r>
                <a:rPr lang="zh-CN" altLang="en-US" sz="1200" dirty="0">
                  <a:solidFill>
                    <a:schemeClr val="bg1"/>
                  </a:solidFill>
                  <a:cs typeface="+mn-ea"/>
                  <a:sym typeface="+mn-lt"/>
                </a:rPr>
                <a:t>开始界面：标注第一关的不同个数，限制时间；鼠标点击</a:t>
              </a:r>
              <a:r>
                <a:rPr lang="en-US" altLang="zh-CN" sz="1200" dirty="0">
                  <a:solidFill>
                    <a:schemeClr val="bg1"/>
                  </a:solidFill>
                  <a:cs typeface="+mn-ea"/>
                  <a:sym typeface="+mn-lt"/>
                </a:rPr>
                <a:t>PLAY</a:t>
              </a:r>
              <a:r>
                <a:rPr lang="zh-CN" altLang="en-US" sz="1200" dirty="0">
                  <a:solidFill>
                    <a:schemeClr val="bg1"/>
                  </a:solidFill>
                  <a:cs typeface="+mn-ea"/>
                  <a:sym typeface="+mn-lt"/>
                </a:rPr>
                <a:t>按钮开始游戏。</a:t>
              </a:r>
            </a:p>
          </p:txBody>
        </p:sp>
      </p:grpSp>
      <p:grpSp>
        <p:nvGrpSpPr>
          <p:cNvPr id="9" name="组合 8"/>
          <p:cNvGrpSpPr/>
          <p:nvPr/>
        </p:nvGrpSpPr>
        <p:grpSpPr>
          <a:xfrm>
            <a:off x="4511428" y="1183348"/>
            <a:ext cx="3468395" cy="4819519"/>
            <a:chOff x="4511428" y="1183348"/>
            <a:chExt cx="3468395" cy="4819519"/>
          </a:xfrm>
        </p:grpSpPr>
        <p:sp>
          <p:nvSpPr>
            <p:cNvPr id="22" name="矩形 21"/>
            <p:cNvSpPr/>
            <p:nvPr/>
          </p:nvSpPr>
          <p:spPr>
            <a:xfrm>
              <a:off x="4713287"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等腰三角形 22"/>
            <p:cNvSpPr/>
            <p:nvPr/>
          </p:nvSpPr>
          <p:spPr>
            <a:xfrm>
              <a:off x="6053667"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a:off x="4511428"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p:cNvSpPr/>
            <p:nvPr/>
          </p:nvSpPr>
          <p:spPr>
            <a:xfrm>
              <a:off x="4830524" y="4722548"/>
              <a:ext cx="3026544" cy="788677"/>
            </a:xfrm>
            <a:prstGeom prst="rect">
              <a:avLst/>
            </a:prstGeom>
          </p:spPr>
          <p:txBody>
            <a:bodyPr wrap="square">
              <a:spAutoFit/>
            </a:bodyPr>
            <a:lstStyle/>
            <a:p>
              <a:pPr algn="ctr" defTabSz="609585">
                <a:lnSpc>
                  <a:spcPct val="130000"/>
                </a:lnSpc>
              </a:pPr>
              <a:r>
                <a:rPr lang="zh-CN" altLang="en-US" sz="1200" dirty="0">
                  <a:solidFill>
                    <a:schemeClr val="bg1"/>
                  </a:solidFill>
                  <a:cs typeface="+mn-ea"/>
                  <a:sym typeface="+mn-lt"/>
                </a:rPr>
                <a:t>第一关：共</a:t>
              </a:r>
              <a:r>
                <a:rPr lang="en-US" altLang="zh-CN" sz="1200" dirty="0">
                  <a:solidFill>
                    <a:schemeClr val="bg1"/>
                  </a:solidFill>
                  <a:cs typeface="+mn-ea"/>
                  <a:sym typeface="+mn-lt"/>
                </a:rPr>
                <a:t>4</a:t>
              </a:r>
              <a:r>
                <a:rPr lang="zh-CN" altLang="en-US" sz="1200" dirty="0">
                  <a:solidFill>
                    <a:schemeClr val="bg1"/>
                  </a:solidFill>
                  <a:cs typeface="+mn-ea"/>
                  <a:sym typeface="+mn-lt"/>
                </a:rPr>
                <a:t>处不同，限制时间为</a:t>
              </a:r>
              <a:r>
                <a:rPr lang="en-US" altLang="zh-CN" sz="1200" dirty="0">
                  <a:solidFill>
                    <a:schemeClr val="bg1"/>
                  </a:solidFill>
                  <a:cs typeface="+mn-ea"/>
                  <a:sym typeface="+mn-lt"/>
                </a:rPr>
                <a:t>10s</a:t>
              </a:r>
              <a:r>
                <a:rPr lang="zh-CN" altLang="en-US" sz="1200" dirty="0">
                  <a:solidFill>
                    <a:schemeClr val="bg1"/>
                  </a:solidFill>
                  <a:cs typeface="+mn-ea"/>
                  <a:sym typeface="+mn-lt"/>
                </a:rPr>
                <a:t>。限制时间内找出所有不同则通关，若没有则失败。</a:t>
              </a:r>
            </a:p>
          </p:txBody>
        </p:sp>
      </p:grpSp>
      <p:grpSp>
        <p:nvGrpSpPr>
          <p:cNvPr id="10" name="组合 9"/>
          <p:cNvGrpSpPr/>
          <p:nvPr/>
        </p:nvGrpSpPr>
        <p:grpSpPr>
          <a:xfrm>
            <a:off x="8355295" y="1183348"/>
            <a:ext cx="3468395" cy="4819519"/>
            <a:chOff x="8355295" y="1183348"/>
            <a:chExt cx="3468395" cy="4819519"/>
          </a:xfrm>
        </p:grpSpPr>
        <p:sp>
          <p:nvSpPr>
            <p:cNvPr id="27" name="矩形 26"/>
            <p:cNvSpPr/>
            <p:nvPr/>
          </p:nvSpPr>
          <p:spPr>
            <a:xfrm>
              <a:off x="8557154"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8674391" y="4722548"/>
              <a:ext cx="3026544" cy="786690"/>
            </a:xfrm>
            <a:prstGeom prst="rect">
              <a:avLst/>
            </a:prstGeom>
          </p:spPr>
          <p:txBody>
            <a:bodyPr wrap="square">
              <a:spAutoFit/>
            </a:bodyPr>
            <a:lstStyle/>
            <a:p>
              <a:pPr algn="ctr" defTabSz="609585">
                <a:lnSpc>
                  <a:spcPct val="130000"/>
                </a:lnSpc>
              </a:pPr>
              <a:r>
                <a:rPr lang="zh-CN" altLang="en-US" sz="1200" dirty="0">
                  <a:solidFill>
                    <a:schemeClr val="bg1"/>
                  </a:solidFill>
                  <a:cs typeface="+mn-ea"/>
                  <a:sym typeface="+mn-lt"/>
                </a:rPr>
                <a:t>通关界面：通关后出现通关界面，显示下一关的不同个数和时间限制，鼠标点击</a:t>
              </a:r>
              <a:r>
                <a:rPr lang="en-US" altLang="zh-CN" sz="1200" dirty="0">
                  <a:solidFill>
                    <a:schemeClr val="bg1"/>
                  </a:solidFill>
                  <a:cs typeface="+mn-ea"/>
                  <a:sym typeface="+mn-lt"/>
                </a:rPr>
                <a:t>CONTINUE</a:t>
              </a:r>
              <a:r>
                <a:rPr lang="zh-CN" altLang="en-US" sz="1200" dirty="0">
                  <a:solidFill>
                    <a:schemeClr val="bg1"/>
                  </a:solidFill>
                  <a:cs typeface="+mn-ea"/>
                  <a:sym typeface="+mn-lt"/>
                </a:rPr>
                <a:t>按钮进入下一关。</a:t>
              </a:r>
            </a:p>
          </p:txBody>
        </p:sp>
      </p:grpSp>
      <p:pic>
        <p:nvPicPr>
          <p:cNvPr id="11" name="Picture 10">
            <a:extLst>
              <a:ext uri="{FF2B5EF4-FFF2-40B4-BE49-F238E27FC236}">
                <a16:creationId xmlns:a16="http://schemas.microsoft.com/office/drawing/2014/main" id="{0F144945-79C6-46A5-88D4-A25FB13EEF7A}"/>
              </a:ext>
            </a:extLst>
          </p:cNvPr>
          <p:cNvPicPr>
            <a:picLocks noChangeAspect="1"/>
          </p:cNvPicPr>
          <p:nvPr/>
        </p:nvPicPr>
        <p:blipFill>
          <a:blip r:embed="rId2"/>
          <a:stretch>
            <a:fillRect/>
          </a:stretch>
        </p:blipFill>
        <p:spPr>
          <a:xfrm>
            <a:off x="955095" y="1940561"/>
            <a:ext cx="2988000" cy="2445290"/>
          </a:xfrm>
          <a:prstGeom prst="rect">
            <a:avLst/>
          </a:prstGeom>
        </p:spPr>
      </p:pic>
      <p:pic>
        <p:nvPicPr>
          <p:cNvPr id="12" name="Picture 11">
            <a:extLst>
              <a:ext uri="{FF2B5EF4-FFF2-40B4-BE49-F238E27FC236}">
                <a16:creationId xmlns:a16="http://schemas.microsoft.com/office/drawing/2014/main" id="{786873CF-8F64-440C-A06F-4FB829C4464F}"/>
              </a:ext>
            </a:extLst>
          </p:cNvPr>
          <p:cNvPicPr>
            <a:picLocks noChangeAspect="1"/>
          </p:cNvPicPr>
          <p:nvPr/>
        </p:nvPicPr>
        <p:blipFill>
          <a:blip r:embed="rId3"/>
          <a:stretch>
            <a:fillRect/>
          </a:stretch>
        </p:blipFill>
        <p:spPr>
          <a:xfrm>
            <a:off x="605279" y="1170110"/>
            <a:ext cx="1731414" cy="1725318"/>
          </a:xfrm>
          <a:prstGeom prst="rect">
            <a:avLst/>
          </a:prstGeom>
        </p:spPr>
      </p:pic>
      <p:pic>
        <p:nvPicPr>
          <p:cNvPr id="15" name="Picture 14">
            <a:extLst>
              <a:ext uri="{FF2B5EF4-FFF2-40B4-BE49-F238E27FC236}">
                <a16:creationId xmlns:a16="http://schemas.microsoft.com/office/drawing/2014/main" id="{6FB7504C-135C-417F-B48E-6FB71C8BDA39}"/>
              </a:ext>
            </a:extLst>
          </p:cNvPr>
          <p:cNvPicPr>
            <a:picLocks noChangeAspect="1"/>
          </p:cNvPicPr>
          <p:nvPr/>
        </p:nvPicPr>
        <p:blipFill>
          <a:blip r:embed="rId4"/>
          <a:stretch>
            <a:fillRect/>
          </a:stretch>
        </p:blipFill>
        <p:spPr>
          <a:xfrm>
            <a:off x="8693663" y="2056224"/>
            <a:ext cx="2988000" cy="2329627"/>
          </a:xfrm>
          <a:prstGeom prst="rect">
            <a:avLst/>
          </a:prstGeom>
        </p:spPr>
      </p:pic>
      <p:sp>
        <p:nvSpPr>
          <p:cNvPr id="34" name="直角三角形 30">
            <a:extLst>
              <a:ext uri="{FF2B5EF4-FFF2-40B4-BE49-F238E27FC236}">
                <a16:creationId xmlns:a16="http://schemas.microsoft.com/office/drawing/2014/main" id="{F4EE1772-D926-4E2F-BF36-A557E7049BDF}"/>
              </a:ext>
            </a:extLst>
          </p:cNvPr>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7" name="Picture 16">
            <a:extLst>
              <a:ext uri="{FF2B5EF4-FFF2-40B4-BE49-F238E27FC236}">
                <a16:creationId xmlns:a16="http://schemas.microsoft.com/office/drawing/2014/main" id="{CC6E19B5-FD83-4324-9D5C-7705AE553E1B}"/>
              </a:ext>
            </a:extLst>
          </p:cNvPr>
          <p:cNvPicPr>
            <a:picLocks noChangeAspect="1"/>
          </p:cNvPicPr>
          <p:nvPr/>
        </p:nvPicPr>
        <p:blipFill>
          <a:blip r:embed="rId5"/>
          <a:stretch>
            <a:fillRect/>
          </a:stretch>
        </p:blipFill>
        <p:spPr>
          <a:xfrm>
            <a:off x="4836623" y="2084380"/>
            <a:ext cx="2988000" cy="2327588"/>
          </a:xfrm>
          <a:prstGeom prst="rect">
            <a:avLst/>
          </a:prstGeom>
        </p:spPr>
      </p:pic>
      <p:sp>
        <p:nvSpPr>
          <p:cNvPr id="35" name="直角三角形 25">
            <a:extLst>
              <a:ext uri="{FF2B5EF4-FFF2-40B4-BE49-F238E27FC236}">
                <a16:creationId xmlns:a16="http://schemas.microsoft.com/office/drawing/2014/main" id="{7CC6C921-3B95-469E-B7DB-DB7C06D42FE2}"/>
              </a:ext>
            </a:extLst>
          </p:cNvPr>
          <p:cNvSpPr/>
          <p:nvPr/>
        </p:nvSpPr>
        <p:spPr>
          <a:xfrm rot="5400000">
            <a:off x="4510745"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53508328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One </a:t>
            </a:r>
            <a:r>
              <a:rPr lang="zh-CN" altLang="en-US" b="1" dirty="0">
                <a:cs typeface="+mn-ea"/>
                <a:sym typeface="+mn-lt"/>
              </a:rPr>
              <a:t>游戏流程</a:t>
            </a:r>
          </a:p>
        </p:txBody>
      </p:sp>
      <p:grpSp>
        <p:nvGrpSpPr>
          <p:cNvPr id="4" name="组合 3"/>
          <p:cNvGrpSpPr/>
          <p:nvPr/>
        </p:nvGrpSpPr>
        <p:grpSpPr>
          <a:xfrm>
            <a:off x="589424" y="1170919"/>
            <a:ext cx="3468395" cy="4819519"/>
            <a:chOff x="667561" y="1183348"/>
            <a:chExt cx="3468395" cy="4819519"/>
          </a:xfrm>
        </p:grpSpPr>
        <p:sp>
          <p:nvSpPr>
            <p:cNvPr id="6" name="矩形 5"/>
            <p:cNvSpPr/>
            <p:nvPr/>
          </p:nvSpPr>
          <p:spPr>
            <a:xfrm>
              <a:off x="869420"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8" name="等腰三角形 7"/>
            <p:cNvSpPr/>
            <p:nvPr/>
          </p:nvSpPr>
          <p:spPr>
            <a:xfrm>
              <a:off x="2209800"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5" name="等腰三角形 4"/>
            <p:cNvSpPr/>
            <p:nvPr/>
          </p:nvSpPr>
          <p:spPr>
            <a:xfrm>
              <a:off x="667561"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7" name="矩形 36"/>
            <p:cNvSpPr/>
            <p:nvPr/>
          </p:nvSpPr>
          <p:spPr>
            <a:xfrm>
              <a:off x="986657" y="4722548"/>
              <a:ext cx="3026544" cy="548612"/>
            </a:xfrm>
            <a:prstGeom prst="rect">
              <a:avLst/>
            </a:prstGeom>
          </p:spPr>
          <p:txBody>
            <a:bodyPr wrap="square">
              <a:spAutoFit/>
            </a:bodyPr>
            <a:lstStyle/>
            <a:p>
              <a:pPr marL="0" marR="0" lvl="0" indent="0" algn="ctr"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第二关：操作流程同第一关，共</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6</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处不同，限制时间为</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10s</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a:t>
              </a:r>
            </a:p>
          </p:txBody>
        </p:sp>
      </p:grpSp>
      <p:grpSp>
        <p:nvGrpSpPr>
          <p:cNvPr id="9" name="组合 8"/>
          <p:cNvGrpSpPr/>
          <p:nvPr/>
        </p:nvGrpSpPr>
        <p:grpSpPr>
          <a:xfrm>
            <a:off x="4511428" y="1183348"/>
            <a:ext cx="3468395" cy="4819519"/>
            <a:chOff x="4511428" y="1183348"/>
            <a:chExt cx="3468395" cy="4819519"/>
          </a:xfrm>
        </p:grpSpPr>
        <p:sp>
          <p:nvSpPr>
            <p:cNvPr id="22" name="矩形 21"/>
            <p:cNvSpPr/>
            <p:nvPr/>
          </p:nvSpPr>
          <p:spPr>
            <a:xfrm>
              <a:off x="4713287"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23" name="等腰三角形 22"/>
            <p:cNvSpPr/>
            <p:nvPr/>
          </p:nvSpPr>
          <p:spPr>
            <a:xfrm>
              <a:off x="6053667"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24" name="等腰三角形 23"/>
            <p:cNvSpPr/>
            <p:nvPr/>
          </p:nvSpPr>
          <p:spPr>
            <a:xfrm>
              <a:off x="4511428"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8" name="矩形 37"/>
            <p:cNvSpPr/>
            <p:nvPr/>
          </p:nvSpPr>
          <p:spPr>
            <a:xfrm>
              <a:off x="4830524" y="4722548"/>
              <a:ext cx="3026544" cy="786690"/>
            </a:xfrm>
            <a:prstGeom prst="rect">
              <a:avLst/>
            </a:prstGeom>
          </p:spPr>
          <p:txBody>
            <a:bodyPr wrap="square">
              <a:spAutoFit/>
            </a:bodyPr>
            <a:lstStyle/>
            <a:p>
              <a:pPr marL="0" marR="0" lvl="0" indent="0" algn="ctr"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失败界面：若未在规定时间内找出所有的不同处，则被判定为游戏失败，鼠标点击</a:t>
              </a:r>
              <a:r>
                <a:rPr kumimoji="0" lang="en-US" altLang="zh-CN" sz="1200" b="0" i="0" u="none" strike="noStrike" kern="1200" cap="none" spc="0" normalizeH="0" baseline="0" noProof="0" dirty="0">
                  <a:ln>
                    <a:noFill/>
                  </a:ln>
                  <a:solidFill>
                    <a:srgbClr val="FFFFFF"/>
                  </a:solidFill>
                  <a:effectLst/>
                  <a:uLnTx/>
                  <a:uFillTx/>
                  <a:latin typeface="Century Gothic"/>
                  <a:ea typeface="微软雅黑"/>
                  <a:cs typeface="+mn-ea"/>
                  <a:sym typeface="+mn-lt"/>
                </a:rPr>
                <a:t>RETRY</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按钮可以重新尝试关卡。</a:t>
              </a:r>
            </a:p>
          </p:txBody>
        </p:sp>
      </p:grpSp>
      <p:grpSp>
        <p:nvGrpSpPr>
          <p:cNvPr id="10" name="组合 9"/>
          <p:cNvGrpSpPr/>
          <p:nvPr/>
        </p:nvGrpSpPr>
        <p:grpSpPr>
          <a:xfrm>
            <a:off x="8355295" y="1183348"/>
            <a:ext cx="3468395" cy="4819519"/>
            <a:chOff x="8355295" y="1183348"/>
            <a:chExt cx="3468395" cy="4819519"/>
          </a:xfrm>
        </p:grpSpPr>
        <p:sp>
          <p:nvSpPr>
            <p:cNvPr id="27" name="矩形 26"/>
            <p:cNvSpPr/>
            <p:nvPr/>
          </p:nvSpPr>
          <p:spPr>
            <a:xfrm>
              <a:off x="8557154"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Gothic"/>
                <a:ea typeface="微软雅黑"/>
                <a:cs typeface="+mn-ea"/>
                <a:sym typeface="+mn-lt"/>
              </a:endParaRPr>
            </a:p>
          </p:txBody>
        </p:sp>
        <p:sp>
          <p:nvSpPr>
            <p:cNvPr id="39" name="矩形 38"/>
            <p:cNvSpPr/>
            <p:nvPr/>
          </p:nvSpPr>
          <p:spPr>
            <a:xfrm>
              <a:off x="8674391" y="4722548"/>
              <a:ext cx="3026544" cy="788677"/>
            </a:xfrm>
            <a:prstGeom prst="rect">
              <a:avLst/>
            </a:prstGeom>
          </p:spPr>
          <p:txBody>
            <a:bodyPr wrap="square">
              <a:spAutoFit/>
            </a:bodyPr>
            <a:lstStyle/>
            <a:p>
              <a:pPr marL="0" marR="0" lvl="0" indent="0" algn="ctr" defTabSz="609585" rtl="0" eaLnBrk="1" fontAlgn="auto" latinLnBrk="0" hangingPunct="1">
                <a:lnSpc>
                  <a:spcPct val="130000"/>
                </a:lnSpc>
                <a:spcBef>
                  <a:spcPts val="0"/>
                </a:spcBef>
                <a:spcAft>
                  <a:spcPts val="0"/>
                </a:spcAft>
                <a:buClrTx/>
                <a:buSzTx/>
                <a:buFontTx/>
                <a:buNone/>
                <a:tabLst/>
                <a:defRPr/>
              </a:pPr>
              <a:r>
                <a:rPr lang="zh-CN" altLang="en-US" sz="1200" dirty="0">
                  <a:solidFill>
                    <a:srgbClr val="FFFFFF"/>
                  </a:solidFill>
                  <a:latin typeface="Century Gothic"/>
                  <a:ea typeface="微软雅黑"/>
                  <a:cs typeface="+mn-ea"/>
                  <a:sym typeface="+mn-lt"/>
                </a:rPr>
                <a:t>游戏结束</a:t>
              </a:r>
              <a:r>
                <a:rPr kumimoji="0" lang="zh-CN" altLang="en-US" sz="1200" b="0" i="0" u="none" strike="noStrike" kern="1200" cap="none" spc="0" normalizeH="0" baseline="0" noProof="0" dirty="0">
                  <a:ln>
                    <a:noFill/>
                  </a:ln>
                  <a:solidFill>
                    <a:srgbClr val="FFFFFF"/>
                  </a:solidFill>
                  <a:effectLst/>
                  <a:uLnTx/>
                  <a:uFillTx/>
                  <a:latin typeface="Century Gothic"/>
                  <a:ea typeface="微软雅黑"/>
                  <a:cs typeface="+mn-ea"/>
                  <a:sym typeface="+mn-lt"/>
                </a:rPr>
                <a:t>界面：通过最后一关后游戏结束，出现游戏结束界面，继续点击按钮可以退出游戏。</a:t>
              </a:r>
            </a:p>
          </p:txBody>
        </p:sp>
      </p:grpSp>
      <p:pic>
        <p:nvPicPr>
          <p:cNvPr id="14" name="Picture 13">
            <a:extLst>
              <a:ext uri="{FF2B5EF4-FFF2-40B4-BE49-F238E27FC236}">
                <a16:creationId xmlns:a16="http://schemas.microsoft.com/office/drawing/2014/main" id="{005DCA87-8BC9-4341-932C-F56E6BE34B69}"/>
              </a:ext>
            </a:extLst>
          </p:cNvPr>
          <p:cNvPicPr>
            <a:picLocks noChangeAspect="1"/>
          </p:cNvPicPr>
          <p:nvPr/>
        </p:nvPicPr>
        <p:blipFill>
          <a:blip r:embed="rId2"/>
          <a:stretch>
            <a:fillRect/>
          </a:stretch>
        </p:blipFill>
        <p:spPr>
          <a:xfrm>
            <a:off x="4830524" y="2178956"/>
            <a:ext cx="2988000" cy="2329627"/>
          </a:xfrm>
          <a:prstGeom prst="rect">
            <a:avLst/>
          </a:prstGeom>
        </p:spPr>
      </p:pic>
      <p:sp>
        <p:nvSpPr>
          <p:cNvPr id="31" name="直角三角形 25">
            <a:extLst>
              <a:ext uri="{FF2B5EF4-FFF2-40B4-BE49-F238E27FC236}">
                <a16:creationId xmlns:a16="http://schemas.microsoft.com/office/drawing/2014/main" id="{BC55C1ED-0E7D-4799-BAA5-010350711655}"/>
              </a:ext>
            </a:extLst>
          </p:cNvPr>
          <p:cNvSpPr/>
          <p:nvPr/>
        </p:nvSpPr>
        <p:spPr>
          <a:xfrm rot="5400000">
            <a:off x="4510745"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pic>
        <p:nvPicPr>
          <p:cNvPr id="16" name="Picture 15">
            <a:extLst>
              <a:ext uri="{FF2B5EF4-FFF2-40B4-BE49-F238E27FC236}">
                <a16:creationId xmlns:a16="http://schemas.microsoft.com/office/drawing/2014/main" id="{F6F5A0E8-DC2E-41D7-A76C-6D142726BEA8}"/>
              </a:ext>
            </a:extLst>
          </p:cNvPr>
          <p:cNvPicPr>
            <a:picLocks noChangeAspect="1"/>
          </p:cNvPicPr>
          <p:nvPr/>
        </p:nvPicPr>
        <p:blipFill>
          <a:blip r:embed="rId3"/>
          <a:stretch>
            <a:fillRect/>
          </a:stretch>
        </p:blipFill>
        <p:spPr>
          <a:xfrm>
            <a:off x="8712935" y="2198678"/>
            <a:ext cx="2988000" cy="2323297"/>
          </a:xfrm>
          <a:prstGeom prst="rect">
            <a:avLst/>
          </a:prstGeom>
        </p:spPr>
      </p:pic>
      <p:sp>
        <p:nvSpPr>
          <p:cNvPr id="33" name="直角三角形 30">
            <a:extLst>
              <a:ext uri="{FF2B5EF4-FFF2-40B4-BE49-F238E27FC236}">
                <a16:creationId xmlns:a16="http://schemas.microsoft.com/office/drawing/2014/main" id="{C6D23997-A771-49E9-9325-80299FE08340}"/>
              </a:ext>
            </a:extLst>
          </p:cNvPr>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entury Gothic"/>
              <a:ea typeface="微软雅黑"/>
              <a:cs typeface="+mn-ea"/>
              <a:sym typeface="+mn-lt"/>
            </a:endParaRPr>
          </a:p>
        </p:txBody>
      </p:sp>
      <p:pic>
        <p:nvPicPr>
          <p:cNvPr id="18" name="Picture 17">
            <a:extLst>
              <a:ext uri="{FF2B5EF4-FFF2-40B4-BE49-F238E27FC236}">
                <a16:creationId xmlns:a16="http://schemas.microsoft.com/office/drawing/2014/main" id="{845FF2D0-400E-4C79-BB0D-A0FF8D813F35}"/>
              </a:ext>
            </a:extLst>
          </p:cNvPr>
          <p:cNvPicPr>
            <a:picLocks noChangeAspect="1"/>
          </p:cNvPicPr>
          <p:nvPr/>
        </p:nvPicPr>
        <p:blipFill>
          <a:blip r:embed="rId4"/>
          <a:stretch>
            <a:fillRect/>
          </a:stretch>
        </p:blipFill>
        <p:spPr>
          <a:xfrm>
            <a:off x="927792" y="2183068"/>
            <a:ext cx="2988000" cy="2321401"/>
          </a:xfrm>
          <a:prstGeom prst="rect">
            <a:avLst/>
          </a:prstGeom>
        </p:spPr>
      </p:pic>
      <p:pic>
        <p:nvPicPr>
          <p:cNvPr id="35" name="Picture 34">
            <a:extLst>
              <a:ext uri="{FF2B5EF4-FFF2-40B4-BE49-F238E27FC236}">
                <a16:creationId xmlns:a16="http://schemas.microsoft.com/office/drawing/2014/main" id="{ACCE1702-A7D6-4D67-9931-0F75B0CB17C3}"/>
              </a:ext>
            </a:extLst>
          </p:cNvPr>
          <p:cNvPicPr>
            <a:picLocks noChangeAspect="1"/>
          </p:cNvPicPr>
          <p:nvPr/>
        </p:nvPicPr>
        <p:blipFill>
          <a:blip r:embed="rId5"/>
          <a:stretch>
            <a:fillRect/>
          </a:stretch>
        </p:blipFill>
        <p:spPr>
          <a:xfrm>
            <a:off x="605279" y="1170110"/>
            <a:ext cx="1731414" cy="1725318"/>
          </a:xfrm>
          <a:prstGeom prst="rect">
            <a:avLst/>
          </a:prstGeom>
        </p:spPr>
      </p:pic>
    </p:spTree>
    <p:extLst>
      <p:ext uri="{BB962C8B-B14F-4D97-AF65-F5344CB8AC3E}">
        <p14:creationId xmlns:p14="http://schemas.microsoft.com/office/powerpoint/2010/main" val="159232408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2</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游戏结构</a:t>
            </a:r>
          </a:p>
        </p:txBody>
      </p:sp>
    </p:spTree>
    <p:extLst>
      <p:ext uri="{BB962C8B-B14F-4D97-AF65-F5344CB8AC3E}">
        <p14:creationId xmlns:p14="http://schemas.microsoft.com/office/powerpoint/2010/main" val="26616739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游戏结构</a:t>
            </a:r>
          </a:p>
        </p:txBody>
      </p:sp>
      <p:sp>
        <p:nvSpPr>
          <p:cNvPr id="17" name="矩形 16"/>
          <p:cNvSpPr/>
          <p:nvPr/>
        </p:nvSpPr>
        <p:spPr>
          <a:xfrm rot="20846530">
            <a:off x="1371997" y="3402206"/>
            <a:ext cx="2712602" cy="400110"/>
          </a:xfrm>
          <a:prstGeom prst="rect">
            <a:avLst/>
          </a:prstGeom>
        </p:spPr>
        <p:txBody>
          <a:bodyPr wrap="none">
            <a:spAutoFit/>
          </a:bodyPr>
          <a:lstStyle/>
          <a:p>
            <a:pPr algn="ctr" defTabSz="609585"/>
            <a:r>
              <a:rPr lang="zh-CN" altLang="en-US" sz="2000" b="1" dirty="0">
                <a:solidFill>
                  <a:schemeClr val="bg1"/>
                </a:solidFill>
                <a:cs typeface="+mn-ea"/>
                <a:sym typeface="+mn-lt"/>
              </a:rPr>
              <a:t>图像精灵</a:t>
            </a:r>
            <a:r>
              <a:rPr lang="en-US" altLang="zh-CN" sz="2000" b="1" dirty="0" err="1">
                <a:solidFill>
                  <a:schemeClr val="bg1"/>
                </a:solidFill>
                <a:cs typeface="+mn-ea"/>
                <a:sym typeface="+mn-lt"/>
              </a:rPr>
              <a:t>ImageSprite</a:t>
            </a:r>
            <a:endParaRPr lang="zh-CN" altLang="en-US" sz="2000" b="1" dirty="0">
              <a:solidFill>
                <a:schemeClr val="bg1"/>
              </a:solidFill>
              <a:cs typeface="+mn-ea"/>
              <a:sym typeface="+mn-lt"/>
            </a:endParaRPr>
          </a:p>
        </p:txBody>
      </p:sp>
      <p:sp>
        <p:nvSpPr>
          <p:cNvPr id="18" name="矩形 17"/>
          <p:cNvSpPr/>
          <p:nvPr/>
        </p:nvSpPr>
        <p:spPr>
          <a:xfrm rot="20846530">
            <a:off x="1292513" y="3844387"/>
            <a:ext cx="2580325" cy="1464825"/>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把图片中的元素创建为图像精灵以便于对其进行操作和更新。图像精灵类中还有许多创造不同处的方法来对自身进行修改，还有方法用于判断鼠标点击。</a:t>
            </a:r>
          </a:p>
        </p:txBody>
      </p:sp>
      <p:sp>
        <p:nvSpPr>
          <p:cNvPr id="19" name="椭圆 18"/>
          <p:cNvSpPr/>
          <p:nvPr/>
        </p:nvSpPr>
        <p:spPr>
          <a:xfrm rot="20846530">
            <a:off x="1230271" y="3840338"/>
            <a:ext cx="211754" cy="2117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rot="20846530">
            <a:off x="8516473" y="1599906"/>
            <a:ext cx="2255746" cy="400110"/>
          </a:xfrm>
          <a:prstGeom prst="rect">
            <a:avLst/>
          </a:prstGeom>
        </p:spPr>
        <p:txBody>
          <a:bodyPr wrap="none">
            <a:spAutoFit/>
          </a:bodyPr>
          <a:lstStyle/>
          <a:p>
            <a:pPr algn="ctr" defTabSz="609585"/>
            <a:r>
              <a:rPr lang="zh-CN" altLang="en-US" sz="2000" b="1" dirty="0">
                <a:solidFill>
                  <a:schemeClr val="bg1"/>
                </a:solidFill>
                <a:cs typeface="+mn-ea"/>
                <a:sym typeface="+mn-lt"/>
              </a:rPr>
              <a:t>游戏主体</a:t>
            </a:r>
            <a:r>
              <a:rPr lang="en-US" altLang="zh-CN" sz="2000" b="1" dirty="0">
                <a:solidFill>
                  <a:schemeClr val="bg1"/>
                </a:solidFill>
                <a:cs typeface="+mn-ea"/>
                <a:sym typeface="+mn-lt"/>
              </a:rPr>
              <a:t>Game</a:t>
            </a:r>
            <a:r>
              <a:rPr lang="zh-CN" altLang="en-US" sz="2000" b="1" dirty="0">
                <a:solidFill>
                  <a:schemeClr val="bg1"/>
                </a:solidFill>
                <a:cs typeface="+mn-ea"/>
                <a:sym typeface="+mn-lt"/>
              </a:rPr>
              <a:t>类</a:t>
            </a:r>
          </a:p>
        </p:txBody>
      </p:sp>
      <p:sp>
        <p:nvSpPr>
          <p:cNvPr id="21" name="矩形 20"/>
          <p:cNvSpPr/>
          <p:nvPr/>
        </p:nvSpPr>
        <p:spPr>
          <a:xfrm rot="20846530">
            <a:off x="8405865" y="1964290"/>
            <a:ext cx="2580325" cy="1464825"/>
          </a:xfrm>
          <a:prstGeom prst="rect">
            <a:avLst/>
          </a:prstGeom>
        </p:spPr>
        <p:txBody>
          <a:bodyPr wrap="square">
            <a:spAutoFit/>
          </a:bodyPr>
          <a:lstStyle/>
          <a:p>
            <a:pPr algn="just" defTabSz="609585">
              <a:lnSpc>
                <a:spcPct val="130000"/>
              </a:lnSpc>
            </a:pPr>
            <a:r>
              <a:rPr lang="en-US" altLang="zh-CN" sz="1400" dirty="0">
                <a:solidFill>
                  <a:schemeClr val="bg1"/>
                </a:solidFill>
                <a:cs typeface="+mn-ea"/>
                <a:sym typeface="+mn-lt"/>
              </a:rPr>
              <a:t>Game</a:t>
            </a:r>
            <a:r>
              <a:rPr lang="zh-CN" altLang="en-US" sz="1400" dirty="0">
                <a:solidFill>
                  <a:schemeClr val="bg1"/>
                </a:solidFill>
                <a:cs typeface="+mn-ea"/>
                <a:sym typeface="+mn-lt"/>
              </a:rPr>
              <a:t>类包含了游戏运行的主要结构和功能，比如游戏循环体对游戏进行循环播放运行，还有方法对游戏对象进行创建与更新，对事件进行捕捉等。</a:t>
            </a:r>
          </a:p>
        </p:txBody>
      </p:sp>
      <p:sp>
        <p:nvSpPr>
          <p:cNvPr id="22" name="椭圆 21"/>
          <p:cNvSpPr/>
          <p:nvPr/>
        </p:nvSpPr>
        <p:spPr>
          <a:xfrm rot="20846530">
            <a:off x="8343623" y="1960241"/>
            <a:ext cx="211754" cy="2117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2760678" y="1241659"/>
            <a:ext cx="6631701" cy="4265908"/>
            <a:chOff x="2760678" y="1241659"/>
            <a:chExt cx="6631701" cy="4265908"/>
          </a:xfrm>
        </p:grpSpPr>
        <p:grpSp>
          <p:nvGrpSpPr>
            <p:cNvPr id="16" name="组合 15"/>
            <p:cNvGrpSpPr/>
            <p:nvPr/>
          </p:nvGrpSpPr>
          <p:grpSpPr>
            <a:xfrm>
              <a:off x="2760678" y="1241659"/>
              <a:ext cx="6631701" cy="4265908"/>
              <a:chOff x="-454420" y="1050962"/>
              <a:chExt cx="7224609" cy="4647301"/>
            </a:xfrm>
          </p:grpSpPr>
          <p:sp>
            <p:nvSpPr>
              <p:cNvPr id="5" name="五边形 4"/>
              <p:cNvSpPr/>
              <p:nvPr/>
            </p:nvSpPr>
            <p:spPr>
              <a:xfrm rot="20902312" flipH="1" flipV="1">
                <a:off x="-454420" y="2095396"/>
                <a:ext cx="2502876"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五边形 5"/>
              <p:cNvSpPr/>
              <p:nvPr/>
            </p:nvSpPr>
            <p:spPr>
              <a:xfrm rot="20902312">
                <a:off x="4310176" y="3913855"/>
                <a:ext cx="2460013"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1295911" y="3374613"/>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1295912" y="2334662"/>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等腰三角形 11"/>
              <p:cNvSpPr/>
              <p:nvPr/>
            </p:nvSpPr>
            <p:spPr>
              <a:xfrm rot="10129552">
                <a:off x="4380764" y="4617103"/>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10129552" flipH="1" flipV="1">
                <a:off x="1078763" y="1947130"/>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rotWithShape="1">
              <a:blip r:embed="rId2">
                <a:clrChange>
                  <a:clrFrom>
                    <a:srgbClr val="404040"/>
                  </a:clrFrom>
                  <a:clrTo>
                    <a:srgbClr val="404040">
                      <a:alpha val="0"/>
                    </a:srgbClr>
                  </a:clrTo>
                </a:clrChange>
              </a:blip>
              <a:srcRect t="868" b="92817"/>
              <a:stretch/>
            </p:blipFill>
            <p:spPr>
              <a:xfrm>
                <a:off x="905078" y="1050962"/>
                <a:ext cx="4647304" cy="4647301"/>
              </a:xfrm>
              <a:prstGeom prst="rect">
                <a:avLst/>
              </a:prstGeom>
            </p:spPr>
          </p:pic>
          <p:sp>
            <p:nvSpPr>
              <p:cNvPr id="9" name="平行四边形 8"/>
              <p:cNvSpPr/>
              <p:nvPr/>
            </p:nvSpPr>
            <p:spPr>
              <a:xfrm rot="20902312">
                <a:off x="950296" y="2004132"/>
                <a:ext cx="4453467" cy="90215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rot="20902312">
                <a:off x="950295" y="3028599"/>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rot="20902312">
                <a:off x="950295" y="4053068"/>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矩形 24"/>
            <p:cNvSpPr/>
            <p:nvPr/>
          </p:nvSpPr>
          <p:spPr>
            <a:xfrm rot="20922695">
              <a:off x="4787787" y="2244372"/>
              <a:ext cx="2616422" cy="584775"/>
            </a:xfrm>
            <a:prstGeom prst="rect">
              <a:avLst/>
            </a:prstGeom>
          </p:spPr>
          <p:txBody>
            <a:bodyPr wrap="none">
              <a:spAutoFit/>
            </a:bodyPr>
            <a:lstStyle/>
            <a:p>
              <a:pPr algn="ctr" defTabSz="609585"/>
              <a:r>
                <a:rPr lang="en-US" altLang="zh-CN" sz="3200" b="1" dirty="0">
                  <a:solidFill>
                    <a:schemeClr val="tx1">
                      <a:lumMod val="85000"/>
                      <a:lumOff val="15000"/>
                    </a:schemeClr>
                  </a:solidFill>
                  <a:cs typeface="+mn-ea"/>
                  <a:sym typeface="+mn-lt"/>
                </a:rPr>
                <a:t>Class Game</a:t>
              </a:r>
              <a:endParaRPr lang="zh-CN" altLang="en-US" sz="3200" b="1" dirty="0">
                <a:solidFill>
                  <a:schemeClr val="tx1">
                    <a:lumMod val="85000"/>
                    <a:lumOff val="15000"/>
                  </a:schemeClr>
                </a:solidFill>
                <a:cs typeface="+mn-ea"/>
                <a:sym typeface="+mn-lt"/>
              </a:endParaRPr>
            </a:p>
          </p:txBody>
        </p:sp>
        <p:sp>
          <p:nvSpPr>
            <p:cNvPr id="26" name="矩形 25"/>
            <p:cNvSpPr/>
            <p:nvPr/>
          </p:nvSpPr>
          <p:spPr>
            <a:xfrm rot="20922695">
              <a:off x="4217119" y="3156494"/>
              <a:ext cx="3757760" cy="584775"/>
            </a:xfrm>
            <a:prstGeom prst="rect">
              <a:avLst/>
            </a:prstGeom>
          </p:spPr>
          <p:txBody>
            <a:bodyPr wrap="none">
              <a:spAutoFit/>
            </a:bodyPr>
            <a:lstStyle/>
            <a:p>
              <a:pPr algn="ctr" defTabSz="609585"/>
              <a:r>
                <a:rPr lang="en-US" altLang="zh-CN" sz="3200" b="1" dirty="0">
                  <a:solidFill>
                    <a:schemeClr val="tx1">
                      <a:lumMod val="85000"/>
                      <a:lumOff val="15000"/>
                    </a:schemeClr>
                  </a:solidFill>
                  <a:cs typeface="+mn-ea"/>
                  <a:sym typeface="+mn-lt"/>
                </a:rPr>
                <a:t>Class </a:t>
              </a:r>
              <a:r>
                <a:rPr lang="en-US" altLang="zh-CN" sz="3200" b="1" dirty="0" err="1">
                  <a:solidFill>
                    <a:schemeClr val="tx1">
                      <a:lumMod val="85000"/>
                      <a:lumOff val="15000"/>
                    </a:schemeClr>
                  </a:solidFill>
                  <a:cs typeface="+mn-ea"/>
                  <a:sym typeface="+mn-lt"/>
                </a:rPr>
                <a:t>ImageSprite</a:t>
              </a:r>
              <a:endParaRPr lang="zh-CN" altLang="en-US" sz="3200" b="1" dirty="0">
                <a:solidFill>
                  <a:schemeClr val="tx1">
                    <a:lumMod val="85000"/>
                    <a:lumOff val="15000"/>
                  </a:schemeClr>
                </a:solidFill>
                <a:cs typeface="+mn-ea"/>
                <a:sym typeface="+mn-lt"/>
              </a:endParaRPr>
            </a:p>
          </p:txBody>
        </p:sp>
        <p:sp>
          <p:nvSpPr>
            <p:cNvPr id="27" name="矩形 26"/>
            <p:cNvSpPr/>
            <p:nvPr/>
          </p:nvSpPr>
          <p:spPr>
            <a:xfrm rot="20922695">
              <a:off x="4903204" y="4115596"/>
              <a:ext cx="2385589" cy="584775"/>
            </a:xfrm>
            <a:prstGeom prst="rect">
              <a:avLst/>
            </a:prstGeom>
          </p:spPr>
          <p:txBody>
            <a:bodyPr wrap="none">
              <a:spAutoFit/>
            </a:bodyPr>
            <a:lstStyle/>
            <a:p>
              <a:pPr algn="ctr" defTabSz="609585"/>
              <a:r>
                <a:rPr lang="en-US" altLang="zh-CN" sz="3200" b="1" dirty="0">
                  <a:solidFill>
                    <a:schemeClr val="tx1">
                      <a:lumMod val="85000"/>
                      <a:lumOff val="15000"/>
                    </a:schemeClr>
                  </a:solidFill>
                  <a:cs typeface="+mn-ea"/>
                  <a:sym typeface="+mn-lt"/>
                </a:rPr>
                <a:t>Class Level</a:t>
              </a:r>
              <a:endParaRPr lang="zh-CN" altLang="en-US" sz="3200" b="1" dirty="0">
                <a:solidFill>
                  <a:schemeClr val="tx1">
                    <a:lumMod val="85000"/>
                    <a:lumOff val="15000"/>
                  </a:schemeClr>
                </a:solidFill>
                <a:cs typeface="+mn-ea"/>
                <a:sym typeface="+mn-lt"/>
              </a:endParaRPr>
            </a:p>
          </p:txBody>
        </p:sp>
      </p:grpSp>
      <p:sp>
        <p:nvSpPr>
          <p:cNvPr id="28" name="矩形 16">
            <a:extLst>
              <a:ext uri="{FF2B5EF4-FFF2-40B4-BE49-F238E27FC236}">
                <a16:creationId xmlns:a16="http://schemas.microsoft.com/office/drawing/2014/main" id="{200FC166-0128-41E6-B03A-4D87402773D6}"/>
              </a:ext>
            </a:extLst>
          </p:cNvPr>
          <p:cNvSpPr/>
          <p:nvPr/>
        </p:nvSpPr>
        <p:spPr>
          <a:xfrm rot="20846530">
            <a:off x="6545040" y="4627078"/>
            <a:ext cx="1598516" cy="400110"/>
          </a:xfrm>
          <a:prstGeom prst="rect">
            <a:avLst/>
          </a:prstGeom>
        </p:spPr>
        <p:txBody>
          <a:bodyPr wrap="none">
            <a:spAutoFit/>
          </a:bodyPr>
          <a:lstStyle/>
          <a:p>
            <a:pPr algn="ctr" defTabSz="609585"/>
            <a:r>
              <a:rPr lang="zh-CN" altLang="en-US" sz="2000" b="1" dirty="0">
                <a:solidFill>
                  <a:schemeClr val="bg1"/>
                </a:solidFill>
                <a:cs typeface="+mn-ea"/>
                <a:sym typeface="+mn-lt"/>
              </a:rPr>
              <a:t>关卡类</a:t>
            </a:r>
            <a:r>
              <a:rPr lang="en-US" altLang="zh-CN" sz="2000" b="1" dirty="0">
                <a:solidFill>
                  <a:schemeClr val="bg1"/>
                </a:solidFill>
                <a:cs typeface="+mn-ea"/>
                <a:sym typeface="+mn-lt"/>
              </a:rPr>
              <a:t>Level</a:t>
            </a:r>
            <a:endParaRPr lang="zh-CN" altLang="en-US" sz="2000" b="1" dirty="0">
              <a:solidFill>
                <a:schemeClr val="bg1"/>
              </a:solidFill>
              <a:cs typeface="+mn-ea"/>
              <a:sym typeface="+mn-lt"/>
            </a:endParaRPr>
          </a:p>
        </p:txBody>
      </p:sp>
      <p:sp>
        <p:nvSpPr>
          <p:cNvPr id="29" name="矩形 17">
            <a:extLst>
              <a:ext uri="{FF2B5EF4-FFF2-40B4-BE49-F238E27FC236}">
                <a16:creationId xmlns:a16="http://schemas.microsoft.com/office/drawing/2014/main" id="{364FB7F1-82B1-4974-A291-1AAF84764381}"/>
              </a:ext>
            </a:extLst>
          </p:cNvPr>
          <p:cNvSpPr/>
          <p:nvPr/>
        </p:nvSpPr>
        <p:spPr>
          <a:xfrm rot="20846530">
            <a:off x="6434433" y="4953258"/>
            <a:ext cx="2580325" cy="1464825"/>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关卡类封装了关卡的共同要素与方法，包括创建与更新关卡的所有元素并判断鼠标是否点击了一对拥有不同处的元素。所有关卡类都继承</a:t>
            </a:r>
            <a:r>
              <a:rPr lang="en-US" altLang="zh-CN" sz="1400" dirty="0">
                <a:solidFill>
                  <a:schemeClr val="bg1"/>
                </a:solidFill>
                <a:cs typeface="+mn-ea"/>
                <a:sym typeface="+mn-lt"/>
              </a:rPr>
              <a:t>Level</a:t>
            </a:r>
            <a:r>
              <a:rPr lang="zh-CN" altLang="en-US" sz="1400" dirty="0">
                <a:solidFill>
                  <a:schemeClr val="bg1"/>
                </a:solidFill>
                <a:cs typeface="+mn-ea"/>
                <a:sym typeface="+mn-lt"/>
              </a:rPr>
              <a:t>。</a:t>
            </a:r>
          </a:p>
        </p:txBody>
      </p:sp>
    </p:spTree>
    <p:extLst>
      <p:ext uri="{BB962C8B-B14F-4D97-AF65-F5344CB8AC3E}">
        <p14:creationId xmlns:p14="http://schemas.microsoft.com/office/powerpoint/2010/main" val="35692824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3</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en-US" altLang="zh-CN" dirty="0">
                <a:cs typeface="+mn-ea"/>
                <a:sym typeface="+mn-lt"/>
              </a:rPr>
              <a:t>Game</a:t>
            </a:r>
            <a:endParaRPr lang="zh-CN" altLang="en-US" dirty="0">
              <a:cs typeface="+mn-ea"/>
              <a:sym typeface="+mn-lt"/>
            </a:endParaRPr>
          </a:p>
        </p:txBody>
      </p:sp>
    </p:spTree>
    <p:extLst>
      <p:ext uri="{BB962C8B-B14F-4D97-AF65-F5344CB8AC3E}">
        <p14:creationId xmlns:p14="http://schemas.microsoft.com/office/powerpoint/2010/main" val="11466717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模板页面">
  <a:themeElements>
    <a:clrScheme name="自定义 2">
      <a:dk1>
        <a:srgbClr val="000000"/>
      </a:dk1>
      <a:lt1>
        <a:srgbClr val="FFFFFF"/>
      </a:lt1>
      <a:dk2>
        <a:srgbClr val="010101"/>
      </a:dk2>
      <a:lt2>
        <a:srgbClr val="FFFFFF"/>
      </a:lt2>
      <a:accent1>
        <a:srgbClr val="FFC000"/>
      </a:accent1>
      <a:accent2>
        <a:srgbClr val="B2A32B"/>
      </a:accent2>
      <a:accent3>
        <a:srgbClr val="6EA8CC"/>
      </a:accent3>
      <a:accent4>
        <a:srgbClr val="BDE6FF"/>
      </a:accent4>
      <a:accent5>
        <a:srgbClr val="000000"/>
      </a:accent5>
      <a:accent6>
        <a:srgbClr val="FFE93D"/>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1207</TotalTime>
  <Words>1142</Words>
  <Application>Microsoft Office PowerPoint</Application>
  <PresentationFormat>Widescreen</PresentationFormat>
  <Paragraphs>104</Paragraphs>
  <Slides>19</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等线</vt:lpstr>
      <vt:lpstr>微软雅黑</vt:lpstr>
      <vt:lpstr>Arial</vt:lpstr>
      <vt:lpstr>Broadway</vt:lpstr>
      <vt:lpstr>Calibri</vt:lpstr>
      <vt:lpstr>Century Gothic</vt:lpstr>
      <vt:lpstr>Segoe UI Light</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 Anthony</cp:lastModifiedBy>
  <cp:revision>102</cp:revision>
  <dcterms:created xsi:type="dcterms:W3CDTF">2015-08-18T02:51:41Z</dcterms:created>
  <dcterms:modified xsi:type="dcterms:W3CDTF">2020-06-10T14:34:52Z</dcterms:modified>
  <cp:category/>
</cp:coreProperties>
</file>